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5/15/2017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5/15/2017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5/15/2017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5/15/2017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5/15/2017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5/15/2017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Equity &amp; Diversity Quiz</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66605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200298"/>
            <a:ext cx="10571998" cy="1347969"/>
          </a:xfrm>
        </p:spPr>
        <p:txBody>
          <a:bodyPr/>
          <a:lstStyle/>
          <a:p>
            <a:r>
              <a:rPr lang="en-US" sz="2800" dirty="0" smtClean="0"/>
              <a:t>According to the National Center for Education Statistics, what is the percentage of US schools with no teachers of color on staff?</a:t>
            </a:r>
            <a:endParaRPr lang="en-US" sz="2800" dirty="0"/>
          </a:p>
        </p:txBody>
      </p:sp>
      <p:sp>
        <p:nvSpPr>
          <p:cNvPr id="3" name="Content Placeholder 2"/>
          <p:cNvSpPr>
            <a:spLocks noGrp="1"/>
          </p:cNvSpPr>
          <p:nvPr>
            <p:ph idx="1"/>
          </p:nvPr>
        </p:nvSpPr>
        <p:spPr/>
        <p:txBody>
          <a:bodyPr>
            <a:normAutofit/>
          </a:bodyPr>
          <a:lstStyle/>
          <a:p>
            <a:pPr>
              <a:buFont typeface="+mj-lt"/>
              <a:buAutoNum type="alphaUcPeriod"/>
            </a:pPr>
            <a:r>
              <a:rPr lang="en-US" sz="2400" dirty="0" smtClean="0"/>
              <a:t>0%</a:t>
            </a:r>
          </a:p>
          <a:p>
            <a:pPr>
              <a:buFont typeface="+mj-lt"/>
              <a:buAutoNum type="alphaUcPeriod"/>
            </a:pPr>
            <a:endParaRPr lang="en-US" sz="2400" dirty="0" smtClean="0"/>
          </a:p>
          <a:p>
            <a:pPr>
              <a:buFont typeface="+mj-lt"/>
              <a:buAutoNum type="alphaUcPeriod"/>
            </a:pPr>
            <a:r>
              <a:rPr lang="en-US" sz="2400" dirty="0" smtClean="0"/>
              <a:t>20%</a:t>
            </a:r>
          </a:p>
          <a:p>
            <a:pPr>
              <a:buFont typeface="+mj-lt"/>
              <a:buAutoNum type="alphaUcPeriod"/>
            </a:pPr>
            <a:endParaRPr lang="en-US" sz="2400" dirty="0" smtClean="0"/>
          </a:p>
          <a:p>
            <a:pPr>
              <a:buFont typeface="+mj-lt"/>
              <a:buAutoNum type="alphaUcPeriod"/>
            </a:pPr>
            <a:r>
              <a:rPr lang="en-US" sz="2400" dirty="0" smtClean="0"/>
              <a:t>40%</a:t>
            </a:r>
          </a:p>
          <a:p>
            <a:pPr>
              <a:buFont typeface="+mj-lt"/>
              <a:buAutoNum type="alphaUcPeriod"/>
            </a:pPr>
            <a:endParaRPr lang="en-US" sz="2400" dirty="0" smtClean="0"/>
          </a:p>
          <a:p>
            <a:pPr>
              <a:buFont typeface="+mj-lt"/>
              <a:buAutoNum type="alphaUcPeriod"/>
            </a:pPr>
            <a:r>
              <a:rPr lang="en-US" sz="2400" dirty="0" smtClean="0"/>
              <a:t>60%</a:t>
            </a:r>
            <a:endParaRPr lang="en-US" sz="2400" dirty="0"/>
          </a:p>
        </p:txBody>
      </p:sp>
    </p:spTree>
    <p:extLst>
      <p:ext uri="{BB962C8B-B14F-4D97-AF65-F5344CB8AC3E}">
        <p14:creationId xmlns:p14="http://schemas.microsoft.com/office/powerpoint/2010/main" val="965770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200298"/>
            <a:ext cx="10571998" cy="1347969"/>
          </a:xfrm>
        </p:spPr>
        <p:txBody>
          <a:bodyPr/>
          <a:lstStyle/>
          <a:p>
            <a:r>
              <a:rPr lang="en-US" sz="2800" dirty="0" smtClean="0"/>
              <a:t>According to the National Center for Education Statistics, what is the percentage of US schools with no teachers of color on staff?</a:t>
            </a:r>
            <a:endParaRPr lang="en-US" sz="2800" dirty="0"/>
          </a:p>
        </p:txBody>
      </p:sp>
      <p:sp>
        <p:nvSpPr>
          <p:cNvPr id="3" name="Content Placeholder 2"/>
          <p:cNvSpPr>
            <a:spLocks noGrp="1"/>
          </p:cNvSpPr>
          <p:nvPr>
            <p:ph idx="1"/>
          </p:nvPr>
        </p:nvSpPr>
        <p:spPr/>
        <p:txBody>
          <a:bodyPr>
            <a:normAutofit/>
          </a:bodyPr>
          <a:lstStyle/>
          <a:p>
            <a:pPr>
              <a:buFont typeface="+mj-lt"/>
              <a:buAutoNum type="alphaUcPeriod"/>
            </a:pPr>
            <a:r>
              <a:rPr lang="en-US" sz="2400" dirty="0" smtClean="0"/>
              <a:t>0%</a:t>
            </a:r>
          </a:p>
          <a:p>
            <a:pPr>
              <a:buFont typeface="+mj-lt"/>
              <a:buAutoNum type="alphaUcPeriod"/>
            </a:pPr>
            <a:endParaRPr lang="en-US" sz="2400" dirty="0" smtClean="0"/>
          </a:p>
          <a:p>
            <a:pPr>
              <a:buFont typeface="+mj-lt"/>
              <a:buAutoNum type="alphaUcPeriod"/>
            </a:pPr>
            <a:r>
              <a:rPr lang="en-US" sz="2400" dirty="0" smtClean="0"/>
              <a:t>20%</a:t>
            </a:r>
          </a:p>
          <a:p>
            <a:pPr>
              <a:buFont typeface="+mj-lt"/>
              <a:buAutoNum type="alphaUcPeriod"/>
            </a:pPr>
            <a:endParaRPr lang="en-US" sz="2400" dirty="0" smtClean="0"/>
          </a:p>
          <a:p>
            <a:pPr>
              <a:buFont typeface="+mj-lt"/>
              <a:buAutoNum type="alphaUcPeriod"/>
            </a:pPr>
            <a:r>
              <a:rPr lang="en-US" sz="2400" dirty="0" smtClean="0">
                <a:solidFill>
                  <a:srgbClr val="FFFF00"/>
                </a:solidFill>
              </a:rPr>
              <a:t>40%</a:t>
            </a:r>
          </a:p>
          <a:p>
            <a:pPr>
              <a:buFont typeface="+mj-lt"/>
              <a:buAutoNum type="alphaUcPeriod"/>
            </a:pPr>
            <a:endParaRPr lang="en-US" sz="2400" dirty="0" smtClean="0"/>
          </a:p>
          <a:p>
            <a:pPr>
              <a:buFont typeface="+mj-lt"/>
              <a:buAutoNum type="alphaUcPeriod"/>
            </a:pPr>
            <a:r>
              <a:rPr lang="en-US" sz="2400" dirty="0" smtClean="0"/>
              <a:t>60%</a:t>
            </a:r>
            <a:endParaRPr lang="en-US" sz="2400" dirty="0"/>
          </a:p>
        </p:txBody>
      </p:sp>
    </p:spTree>
    <p:extLst>
      <p:ext uri="{BB962C8B-B14F-4D97-AF65-F5344CB8AC3E}">
        <p14:creationId xmlns:p14="http://schemas.microsoft.com/office/powerpoint/2010/main" val="191069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Compared with white women, how likely are African American women in the US to die during childbirth due to lack of access to prenatal care, according to the Agency for Healthcare Research and Quality?</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Equally likely</a:t>
            </a:r>
          </a:p>
          <a:p>
            <a:pPr>
              <a:buFont typeface="+mj-lt"/>
              <a:buAutoNum type="alphaUcPeriod"/>
            </a:pPr>
            <a:endParaRPr lang="en-US" sz="2400" dirty="0" smtClean="0"/>
          </a:p>
          <a:p>
            <a:pPr>
              <a:buFont typeface="+mj-lt"/>
              <a:buAutoNum type="alphaUcPeriod"/>
            </a:pPr>
            <a:r>
              <a:rPr lang="en-US" sz="2400" dirty="0" smtClean="0"/>
              <a:t>Twice as likely</a:t>
            </a:r>
          </a:p>
          <a:p>
            <a:pPr>
              <a:buFont typeface="+mj-lt"/>
              <a:buAutoNum type="alphaUcPeriod"/>
            </a:pPr>
            <a:endParaRPr lang="en-US" sz="2400" dirty="0" smtClean="0"/>
          </a:p>
          <a:p>
            <a:pPr>
              <a:buFont typeface="+mj-lt"/>
              <a:buAutoNum type="alphaUcPeriod"/>
            </a:pPr>
            <a:r>
              <a:rPr lang="en-US" sz="2400" dirty="0" smtClean="0"/>
              <a:t>Four times as likely</a:t>
            </a:r>
          </a:p>
          <a:p>
            <a:pPr>
              <a:buFont typeface="+mj-lt"/>
              <a:buAutoNum type="alphaUcPeriod"/>
            </a:pPr>
            <a:endParaRPr lang="en-US" sz="2400" dirty="0" smtClean="0"/>
          </a:p>
          <a:p>
            <a:pPr>
              <a:buFont typeface="+mj-lt"/>
              <a:buAutoNum type="alphaUcPeriod"/>
            </a:pPr>
            <a:r>
              <a:rPr lang="en-US" sz="2400" dirty="0" smtClean="0"/>
              <a:t>Six times as likely</a:t>
            </a:r>
            <a:endParaRPr lang="en-US" sz="2400" dirty="0"/>
          </a:p>
        </p:txBody>
      </p:sp>
    </p:spTree>
    <p:extLst>
      <p:ext uri="{BB962C8B-B14F-4D97-AF65-F5344CB8AC3E}">
        <p14:creationId xmlns:p14="http://schemas.microsoft.com/office/powerpoint/2010/main" val="2741652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Compared with white women, how likely are African American women in the US to die during childbirth due to lack of access to prenatal care, according to the Agency for Healthcare Research and Quality?</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Equally likely</a:t>
            </a:r>
          </a:p>
          <a:p>
            <a:pPr>
              <a:buFont typeface="+mj-lt"/>
              <a:buAutoNum type="alphaUcPeriod"/>
            </a:pPr>
            <a:endParaRPr lang="en-US" sz="2400" dirty="0" smtClean="0"/>
          </a:p>
          <a:p>
            <a:pPr>
              <a:buFont typeface="+mj-lt"/>
              <a:buAutoNum type="alphaUcPeriod"/>
            </a:pPr>
            <a:r>
              <a:rPr lang="en-US" sz="2400" dirty="0" smtClean="0"/>
              <a:t>Twice as likely</a:t>
            </a:r>
          </a:p>
          <a:p>
            <a:pPr>
              <a:buFont typeface="+mj-lt"/>
              <a:buAutoNum type="alphaUcPeriod"/>
            </a:pPr>
            <a:endParaRPr lang="en-US" sz="2400" dirty="0" smtClean="0"/>
          </a:p>
          <a:p>
            <a:pPr>
              <a:buFont typeface="+mj-lt"/>
              <a:buAutoNum type="alphaUcPeriod"/>
            </a:pPr>
            <a:r>
              <a:rPr lang="en-US" sz="2400" dirty="0" smtClean="0">
                <a:solidFill>
                  <a:srgbClr val="FFFF00"/>
                </a:solidFill>
              </a:rPr>
              <a:t>Four times as likely</a:t>
            </a:r>
          </a:p>
          <a:p>
            <a:pPr>
              <a:buFont typeface="+mj-lt"/>
              <a:buAutoNum type="alphaUcPeriod"/>
            </a:pPr>
            <a:endParaRPr lang="en-US" sz="2400" dirty="0" smtClean="0"/>
          </a:p>
          <a:p>
            <a:pPr>
              <a:buFont typeface="+mj-lt"/>
              <a:buAutoNum type="alphaUcPeriod"/>
            </a:pPr>
            <a:r>
              <a:rPr lang="en-US" sz="2400" dirty="0" smtClean="0"/>
              <a:t>Six times as likely</a:t>
            </a:r>
            <a:endParaRPr lang="en-US" sz="2400" dirty="0"/>
          </a:p>
        </p:txBody>
      </p:sp>
    </p:spTree>
    <p:extLst>
      <p:ext uri="{BB962C8B-B14F-4D97-AF65-F5344CB8AC3E}">
        <p14:creationId xmlns:p14="http://schemas.microsoft.com/office/powerpoint/2010/main" val="3309551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According to a study by American Association of Physicians for Human Rights, what percentage of physicians report witnessing a colleague giving reduced care or refusing care to lesbian, gay, or bisexual patients?</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12%</a:t>
            </a:r>
          </a:p>
          <a:p>
            <a:pPr>
              <a:buFont typeface="+mj-lt"/>
              <a:buAutoNum type="alphaUcPeriod"/>
            </a:pPr>
            <a:endParaRPr lang="en-US" sz="2400" dirty="0" smtClean="0"/>
          </a:p>
          <a:p>
            <a:pPr>
              <a:buFont typeface="+mj-lt"/>
              <a:buAutoNum type="alphaUcPeriod"/>
            </a:pPr>
            <a:r>
              <a:rPr lang="en-US" sz="2400" dirty="0" smtClean="0"/>
              <a:t>32%</a:t>
            </a:r>
          </a:p>
          <a:p>
            <a:pPr>
              <a:buFont typeface="+mj-lt"/>
              <a:buAutoNum type="alphaUcPeriod"/>
            </a:pPr>
            <a:endParaRPr lang="en-US" sz="2400" dirty="0" smtClean="0"/>
          </a:p>
          <a:p>
            <a:pPr>
              <a:buFont typeface="+mj-lt"/>
              <a:buAutoNum type="alphaUcPeriod"/>
            </a:pPr>
            <a:r>
              <a:rPr lang="en-US" sz="2400" dirty="0" smtClean="0"/>
              <a:t> 52%</a:t>
            </a:r>
          </a:p>
          <a:p>
            <a:pPr>
              <a:buFont typeface="+mj-lt"/>
              <a:buAutoNum type="alphaUcPeriod"/>
            </a:pPr>
            <a:endParaRPr lang="en-US" sz="2400" dirty="0" smtClean="0"/>
          </a:p>
          <a:p>
            <a:pPr>
              <a:buFont typeface="+mj-lt"/>
              <a:buAutoNum type="alphaUcPeriod"/>
            </a:pPr>
            <a:r>
              <a:rPr lang="en-US" sz="2400" dirty="0"/>
              <a:t> </a:t>
            </a:r>
            <a:r>
              <a:rPr lang="en-US" sz="2400" dirty="0" smtClean="0"/>
              <a:t>72%</a:t>
            </a:r>
            <a:endParaRPr lang="en-US" sz="2400" dirty="0"/>
          </a:p>
        </p:txBody>
      </p:sp>
    </p:spTree>
    <p:extLst>
      <p:ext uri="{BB962C8B-B14F-4D97-AF65-F5344CB8AC3E}">
        <p14:creationId xmlns:p14="http://schemas.microsoft.com/office/powerpoint/2010/main" val="3643558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According to a study by American Association of Physicians for Human Rights, what percentage of physicians report witnessing a colleague giving reduced care or refusing care to lesbian, gay, or bisexual patients?</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12%</a:t>
            </a:r>
          </a:p>
          <a:p>
            <a:pPr>
              <a:buFont typeface="+mj-lt"/>
              <a:buAutoNum type="alphaUcPeriod"/>
            </a:pPr>
            <a:endParaRPr lang="en-US" sz="2400" dirty="0" smtClean="0"/>
          </a:p>
          <a:p>
            <a:pPr>
              <a:buFont typeface="+mj-lt"/>
              <a:buAutoNum type="alphaUcPeriod"/>
            </a:pPr>
            <a:r>
              <a:rPr lang="en-US" sz="2400" dirty="0" smtClean="0"/>
              <a:t>32%</a:t>
            </a:r>
          </a:p>
          <a:p>
            <a:pPr>
              <a:buFont typeface="+mj-lt"/>
              <a:buAutoNum type="alphaUcPeriod"/>
            </a:pPr>
            <a:endParaRPr lang="en-US" sz="2400" dirty="0" smtClean="0"/>
          </a:p>
          <a:p>
            <a:pPr>
              <a:buFont typeface="+mj-lt"/>
              <a:buAutoNum type="alphaUcPeriod"/>
            </a:pPr>
            <a:r>
              <a:rPr lang="en-US" sz="2400" dirty="0" smtClean="0"/>
              <a:t> </a:t>
            </a:r>
            <a:r>
              <a:rPr lang="en-US" sz="2400" dirty="0" smtClean="0">
                <a:solidFill>
                  <a:srgbClr val="FFFF00"/>
                </a:solidFill>
              </a:rPr>
              <a:t>52%</a:t>
            </a:r>
          </a:p>
          <a:p>
            <a:pPr>
              <a:buFont typeface="+mj-lt"/>
              <a:buAutoNum type="alphaUcPeriod"/>
            </a:pPr>
            <a:endParaRPr lang="en-US" sz="2400" dirty="0" smtClean="0"/>
          </a:p>
          <a:p>
            <a:pPr>
              <a:buFont typeface="+mj-lt"/>
              <a:buAutoNum type="alphaUcPeriod"/>
            </a:pPr>
            <a:r>
              <a:rPr lang="en-US" sz="2400" dirty="0"/>
              <a:t> </a:t>
            </a:r>
            <a:r>
              <a:rPr lang="en-US" sz="2400" dirty="0" smtClean="0"/>
              <a:t>72%</a:t>
            </a:r>
            <a:endParaRPr lang="en-US" sz="2400" dirty="0"/>
          </a:p>
        </p:txBody>
      </p:sp>
    </p:spTree>
    <p:extLst>
      <p:ext uri="{BB962C8B-B14F-4D97-AF65-F5344CB8AC3E}">
        <p14:creationId xmlns:p14="http://schemas.microsoft.com/office/powerpoint/2010/main" val="182320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In a 2007 study, UNICEF rated the treatment of children in the 23 wealthiest countries in the world based on 40 indicators of child well-being.  Which two countries received the lowest ratings?</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err="1" smtClean="0"/>
              <a:t>Saudia</a:t>
            </a:r>
            <a:r>
              <a:rPr lang="en-US" sz="2400" dirty="0" smtClean="0"/>
              <a:t> Arabia and Turkey</a:t>
            </a:r>
          </a:p>
          <a:p>
            <a:pPr>
              <a:buFont typeface="+mj-lt"/>
              <a:buAutoNum type="alphaUcPeriod"/>
            </a:pPr>
            <a:endParaRPr lang="en-US" sz="2400" dirty="0" smtClean="0"/>
          </a:p>
          <a:p>
            <a:pPr>
              <a:buFont typeface="+mj-lt"/>
              <a:buAutoNum type="alphaUcPeriod"/>
            </a:pPr>
            <a:r>
              <a:rPr lang="en-US" sz="2400" dirty="0" smtClean="0"/>
              <a:t>Mexico and South Africa</a:t>
            </a:r>
          </a:p>
          <a:p>
            <a:pPr>
              <a:buFont typeface="+mj-lt"/>
              <a:buAutoNum type="alphaUcPeriod"/>
            </a:pPr>
            <a:endParaRPr lang="en-US" sz="2400" dirty="0" smtClean="0"/>
          </a:p>
          <a:p>
            <a:pPr>
              <a:buFont typeface="+mj-lt"/>
              <a:buAutoNum type="alphaUcPeriod"/>
            </a:pPr>
            <a:r>
              <a:rPr lang="en-US" sz="2400" dirty="0" smtClean="0"/>
              <a:t> India and China</a:t>
            </a:r>
          </a:p>
          <a:p>
            <a:pPr>
              <a:buFont typeface="+mj-lt"/>
              <a:buAutoNum type="alphaUcPeriod"/>
            </a:pPr>
            <a:endParaRPr lang="en-US" sz="2400" dirty="0" smtClean="0"/>
          </a:p>
          <a:p>
            <a:pPr>
              <a:buFont typeface="+mj-lt"/>
              <a:buAutoNum type="alphaUcPeriod"/>
            </a:pPr>
            <a:r>
              <a:rPr lang="en-US" sz="2400" dirty="0"/>
              <a:t> </a:t>
            </a:r>
            <a:r>
              <a:rPr lang="en-US" sz="2400" dirty="0" smtClean="0"/>
              <a:t>United States and United Kingdom</a:t>
            </a:r>
            <a:endParaRPr lang="en-US" sz="2400" dirty="0"/>
          </a:p>
        </p:txBody>
      </p:sp>
    </p:spTree>
    <p:extLst>
      <p:ext uri="{BB962C8B-B14F-4D97-AF65-F5344CB8AC3E}">
        <p14:creationId xmlns:p14="http://schemas.microsoft.com/office/powerpoint/2010/main" val="535946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In a 2007 study, UNICEF rated the treatment of children in the 23 wealthiest countries in the world based on 40 indicators of child well-being.  Which two countries received the lowest ratings?</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err="1" smtClean="0"/>
              <a:t>Saudia</a:t>
            </a:r>
            <a:r>
              <a:rPr lang="en-US" sz="2400" dirty="0" smtClean="0"/>
              <a:t> Arabia and Turkey</a:t>
            </a:r>
          </a:p>
          <a:p>
            <a:pPr>
              <a:buFont typeface="+mj-lt"/>
              <a:buAutoNum type="alphaUcPeriod"/>
            </a:pPr>
            <a:endParaRPr lang="en-US" sz="2400" dirty="0" smtClean="0"/>
          </a:p>
          <a:p>
            <a:pPr>
              <a:buFont typeface="+mj-lt"/>
              <a:buAutoNum type="alphaUcPeriod"/>
            </a:pPr>
            <a:r>
              <a:rPr lang="en-US" sz="2400" dirty="0" smtClean="0"/>
              <a:t>Mexico and South Africa</a:t>
            </a:r>
          </a:p>
          <a:p>
            <a:pPr>
              <a:buFont typeface="+mj-lt"/>
              <a:buAutoNum type="alphaUcPeriod"/>
            </a:pPr>
            <a:endParaRPr lang="en-US" sz="2400" dirty="0" smtClean="0"/>
          </a:p>
          <a:p>
            <a:pPr>
              <a:buFont typeface="+mj-lt"/>
              <a:buAutoNum type="alphaUcPeriod"/>
            </a:pPr>
            <a:r>
              <a:rPr lang="en-US" sz="2400" dirty="0" smtClean="0"/>
              <a:t> India and China</a:t>
            </a:r>
          </a:p>
          <a:p>
            <a:pPr>
              <a:buFont typeface="+mj-lt"/>
              <a:buAutoNum type="alphaUcPeriod"/>
            </a:pPr>
            <a:endParaRPr lang="en-US" sz="2400" dirty="0" smtClean="0"/>
          </a:p>
          <a:p>
            <a:pPr>
              <a:buFont typeface="+mj-lt"/>
              <a:buAutoNum type="alphaUcPeriod"/>
            </a:pPr>
            <a:r>
              <a:rPr lang="en-US" sz="2400" dirty="0"/>
              <a:t> </a:t>
            </a:r>
            <a:r>
              <a:rPr lang="en-US" sz="2400" dirty="0" smtClean="0">
                <a:solidFill>
                  <a:srgbClr val="FFFF00"/>
                </a:solidFill>
              </a:rPr>
              <a:t>United States and United Kingdom</a:t>
            </a:r>
            <a:endParaRPr lang="en-US" sz="2400" dirty="0">
              <a:solidFill>
                <a:srgbClr val="FFFF00"/>
              </a:solidFill>
            </a:endParaRPr>
          </a:p>
        </p:txBody>
      </p:sp>
    </p:spTree>
    <p:extLst>
      <p:ext uri="{BB962C8B-B14F-4D97-AF65-F5344CB8AC3E}">
        <p14:creationId xmlns:p14="http://schemas.microsoft.com/office/powerpoint/2010/main" val="796696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According to a 2006 report from the ACLU, African Americans comprise more than 37% of people arrested for drug use, 59% of those convicted for drug use and 74% of those sentenced to prison for drug use.  African Americans comprise what percentage of US drug users?</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15%</a:t>
            </a:r>
          </a:p>
          <a:p>
            <a:pPr>
              <a:buFont typeface="+mj-lt"/>
              <a:buAutoNum type="alphaUcPeriod"/>
            </a:pPr>
            <a:endParaRPr lang="en-US" sz="2400" dirty="0" smtClean="0"/>
          </a:p>
          <a:p>
            <a:pPr>
              <a:buFont typeface="+mj-lt"/>
              <a:buAutoNum type="alphaUcPeriod"/>
            </a:pPr>
            <a:r>
              <a:rPr lang="en-US" sz="2400" dirty="0" smtClean="0"/>
              <a:t> 30%</a:t>
            </a:r>
          </a:p>
          <a:p>
            <a:pPr>
              <a:buFont typeface="+mj-lt"/>
              <a:buAutoNum type="alphaUcPeriod"/>
            </a:pPr>
            <a:endParaRPr lang="en-US" sz="2400" dirty="0" smtClean="0"/>
          </a:p>
          <a:p>
            <a:pPr>
              <a:buFont typeface="+mj-lt"/>
              <a:buAutoNum type="alphaUcPeriod"/>
            </a:pPr>
            <a:r>
              <a:rPr lang="en-US" sz="2400" dirty="0" smtClean="0"/>
              <a:t> 45%</a:t>
            </a:r>
          </a:p>
          <a:p>
            <a:pPr>
              <a:buFont typeface="+mj-lt"/>
              <a:buAutoNum type="alphaUcPeriod"/>
            </a:pPr>
            <a:endParaRPr lang="en-US" sz="2400" dirty="0" smtClean="0"/>
          </a:p>
          <a:p>
            <a:pPr>
              <a:buFont typeface="+mj-lt"/>
              <a:buAutoNum type="alphaUcPeriod"/>
            </a:pPr>
            <a:r>
              <a:rPr lang="en-US" sz="2400" dirty="0"/>
              <a:t> </a:t>
            </a:r>
            <a:r>
              <a:rPr lang="en-US" sz="2400" dirty="0" smtClean="0"/>
              <a:t>60%</a:t>
            </a:r>
            <a:endParaRPr lang="en-US" sz="2400" dirty="0"/>
          </a:p>
        </p:txBody>
      </p:sp>
    </p:spTree>
    <p:extLst>
      <p:ext uri="{BB962C8B-B14F-4D97-AF65-F5344CB8AC3E}">
        <p14:creationId xmlns:p14="http://schemas.microsoft.com/office/powerpoint/2010/main" val="3326920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According to a 2006 report from the ACLU, African Americans comprise more than 37% of people arrested for drug use, 59% of those convicted for drug use and 74% of those sentenced to prison for drug use.  African Americans comprise what percentage of US drug users?</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a:t>
            </a:r>
            <a:r>
              <a:rPr lang="en-US" sz="2400" dirty="0" smtClean="0">
                <a:solidFill>
                  <a:srgbClr val="FFFF00"/>
                </a:solidFill>
              </a:rPr>
              <a:t>15%</a:t>
            </a:r>
          </a:p>
          <a:p>
            <a:pPr>
              <a:buFont typeface="+mj-lt"/>
              <a:buAutoNum type="alphaUcPeriod"/>
            </a:pPr>
            <a:endParaRPr lang="en-US" sz="2400" dirty="0" smtClean="0"/>
          </a:p>
          <a:p>
            <a:pPr>
              <a:buFont typeface="+mj-lt"/>
              <a:buAutoNum type="alphaUcPeriod"/>
            </a:pPr>
            <a:r>
              <a:rPr lang="en-US" sz="2400" dirty="0" smtClean="0"/>
              <a:t> 30%</a:t>
            </a:r>
          </a:p>
          <a:p>
            <a:pPr>
              <a:buFont typeface="+mj-lt"/>
              <a:buAutoNum type="alphaUcPeriod"/>
            </a:pPr>
            <a:endParaRPr lang="en-US" sz="2400" dirty="0" smtClean="0"/>
          </a:p>
          <a:p>
            <a:pPr>
              <a:buFont typeface="+mj-lt"/>
              <a:buAutoNum type="alphaUcPeriod"/>
            </a:pPr>
            <a:r>
              <a:rPr lang="en-US" sz="2400" dirty="0" smtClean="0"/>
              <a:t> 45%</a:t>
            </a:r>
          </a:p>
          <a:p>
            <a:pPr>
              <a:buFont typeface="+mj-lt"/>
              <a:buAutoNum type="alphaUcPeriod"/>
            </a:pPr>
            <a:endParaRPr lang="en-US" sz="2400" dirty="0" smtClean="0"/>
          </a:p>
          <a:p>
            <a:pPr>
              <a:buFont typeface="+mj-lt"/>
              <a:buAutoNum type="alphaUcPeriod"/>
            </a:pPr>
            <a:r>
              <a:rPr lang="en-US" sz="2400" dirty="0"/>
              <a:t> </a:t>
            </a:r>
            <a:r>
              <a:rPr lang="en-US" sz="2400" dirty="0" smtClean="0"/>
              <a:t>60%</a:t>
            </a:r>
            <a:endParaRPr lang="en-US" sz="2400" dirty="0"/>
          </a:p>
        </p:txBody>
      </p:sp>
    </p:spTree>
    <p:extLst>
      <p:ext uri="{BB962C8B-B14F-4D97-AF65-F5344CB8AC3E}">
        <p14:creationId xmlns:p14="http://schemas.microsoft.com/office/powerpoint/2010/main" val="2893723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261257"/>
            <a:ext cx="10571998" cy="1347969"/>
          </a:xfrm>
        </p:spPr>
        <p:txBody>
          <a:bodyPr/>
          <a:lstStyle/>
          <a:p>
            <a:r>
              <a:rPr lang="en-US" sz="2400" dirty="0" smtClean="0"/>
              <a:t>The US military budget is by far the highest of any country in the world.  How much higher is the US military budget than that of China, the world’s 2</a:t>
            </a:r>
            <a:r>
              <a:rPr lang="en-US" sz="2400" baseline="30000" dirty="0" smtClean="0"/>
              <a:t>nd</a:t>
            </a:r>
            <a:r>
              <a:rPr lang="en-US" sz="2400" dirty="0" smtClean="0"/>
              <a:t> biggest military spender?</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1.5 times higher</a:t>
            </a:r>
          </a:p>
          <a:p>
            <a:pPr>
              <a:buFont typeface="+mj-lt"/>
              <a:buAutoNum type="alphaUcPeriod"/>
            </a:pPr>
            <a:endParaRPr lang="en-US" sz="2400" dirty="0" smtClean="0"/>
          </a:p>
          <a:p>
            <a:pPr>
              <a:buFont typeface="+mj-lt"/>
              <a:buAutoNum type="alphaUcPeriod"/>
            </a:pPr>
            <a:r>
              <a:rPr lang="en-US" sz="2400" dirty="0" smtClean="0"/>
              <a:t> 4 times higher</a:t>
            </a:r>
          </a:p>
          <a:p>
            <a:pPr>
              <a:buFont typeface="+mj-lt"/>
              <a:buAutoNum type="alphaUcPeriod"/>
            </a:pPr>
            <a:endParaRPr lang="en-US" sz="2400" dirty="0" smtClean="0"/>
          </a:p>
          <a:p>
            <a:pPr>
              <a:buFont typeface="+mj-lt"/>
              <a:buAutoNum type="alphaUcPeriod"/>
            </a:pPr>
            <a:r>
              <a:rPr lang="en-US" sz="2400" dirty="0" smtClean="0"/>
              <a:t> 7 times higher</a:t>
            </a:r>
          </a:p>
          <a:p>
            <a:pPr>
              <a:buFont typeface="+mj-lt"/>
              <a:buAutoNum type="alphaUcPeriod"/>
            </a:pPr>
            <a:endParaRPr lang="en-US" sz="2400" dirty="0" smtClean="0"/>
          </a:p>
          <a:p>
            <a:pPr>
              <a:buFont typeface="+mj-lt"/>
              <a:buAutoNum type="alphaUcPeriod"/>
            </a:pPr>
            <a:r>
              <a:rPr lang="en-US" sz="2400" dirty="0"/>
              <a:t> </a:t>
            </a:r>
            <a:r>
              <a:rPr lang="en-US" sz="2400" dirty="0" smtClean="0"/>
              <a:t>9.5 times higher</a:t>
            </a:r>
            <a:endParaRPr lang="en-US" sz="2400" dirty="0"/>
          </a:p>
        </p:txBody>
      </p:sp>
    </p:spTree>
    <p:extLst>
      <p:ext uri="{BB962C8B-B14F-4D97-AF65-F5344CB8AC3E}">
        <p14:creationId xmlns:p14="http://schemas.microsoft.com/office/powerpoint/2010/main" val="2363112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174172"/>
            <a:ext cx="10571998" cy="1347969"/>
          </a:xfrm>
        </p:spPr>
        <p:txBody>
          <a:bodyPr/>
          <a:lstStyle/>
          <a:p>
            <a:r>
              <a:rPr lang="en-US" sz="2400" dirty="0" smtClean="0"/>
              <a:t>The US military budget is by far the highest of any country in the world.  How much higher is the US military budget than that of China, the world’s 2</a:t>
            </a:r>
            <a:r>
              <a:rPr lang="en-US" sz="2400" baseline="30000" dirty="0" smtClean="0"/>
              <a:t>nd</a:t>
            </a:r>
            <a:r>
              <a:rPr lang="en-US" sz="2400" dirty="0" smtClean="0"/>
              <a:t> biggest military spender?</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1.5 times higher</a:t>
            </a:r>
          </a:p>
          <a:p>
            <a:pPr>
              <a:buFont typeface="+mj-lt"/>
              <a:buAutoNum type="alphaUcPeriod"/>
            </a:pPr>
            <a:endParaRPr lang="en-US" sz="2400" dirty="0" smtClean="0"/>
          </a:p>
          <a:p>
            <a:pPr>
              <a:buFont typeface="+mj-lt"/>
              <a:buAutoNum type="alphaUcPeriod"/>
            </a:pPr>
            <a:r>
              <a:rPr lang="en-US" sz="2400" dirty="0" smtClean="0"/>
              <a:t> 4 times higher</a:t>
            </a:r>
          </a:p>
          <a:p>
            <a:pPr>
              <a:buFont typeface="+mj-lt"/>
              <a:buAutoNum type="alphaUcPeriod"/>
            </a:pPr>
            <a:endParaRPr lang="en-US" sz="2400" dirty="0" smtClean="0"/>
          </a:p>
          <a:p>
            <a:pPr>
              <a:buFont typeface="+mj-lt"/>
              <a:buAutoNum type="alphaUcPeriod"/>
            </a:pPr>
            <a:r>
              <a:rPr lang="en-US" sz="2400" dirty="0" smtClean="0"/>
              <a:t> </a:t>
            </a:r>
            <a:r>
              <a:rPr lang="en-US" sz="2400" dirty="0" smtClean="0">
                <a:solidFill>
                  <a:srgbClr val="FFFF00"/>
                </a:solidFill>
              </a:rPr>
              <a:t>7 times higher</a:t>
            </a:r>
          </a:p>
          <a:p>
            <a:pPr>
              <a:buFont typeface="+mj-lt"/>
              <a:buAutoNum type="alphaUcPeriod"/>
            </a:pPr>
            <a:endParaRPr lang="en-US" sz="2400" dirty="0" smtClean="0"/>
          </a:p>
          <a:p>
            <a:pPr>
              <a:buFont typeface="+mj-lt"/>
              <a:buAutoNum type="alphaUcPeriod"/>
            </a:pPr>
            <a:r>
              <a:rPr lang="en-US" sz="2400" dirty="0"/>
              <a:t> </a:t>
            </a:r>
            <a:r>
              <a:rPr lang="en-US" sz="2400" dirty="0" smtClean="0"/>
              <a:t>9.5 times higher</a:t>
            </a:r>
            <a:endParaRPr lang="en-US" sz="2400" dirty="0"/>
          </a:p>
        </p:txBody>
      </p:sp>
    </p:spTree>
    <p:extLst>
      <p:ext uri="{BB962C8B-B14F-4D97-AF65-F5344CB8AC3E}">
        <p14:creationId xmlns:p14="http://schemas.microsoft.com/office/powerpoint/2010/main" val="3371117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156754"/>
            <a:ext cx="10571998" cy="1347969"/>
          </a:xfrm>
        </p:spPr>
        <p:txBody>
          <a:bodyPr/>
          <a:lstStyle/>
          <a:p>
            <a:r>
              <a:rPr lang="en-US" sz="2400" dirty="0" smtClean="0"/>
              <a:t>Compared with their US-born peers, how likely are immigrant men in the US, ages 18-39, to be in jail or prison (according to a 2008 report from the Immigration Policy Center)?</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15 times more likely</a:t>
            </a:r>
          </a:p>
          <a:p>
            <a:pPr>
              <a:buFont typeface="+mj-lt"/>
              <a:buAutoNum type="alphaUcPeriod"/>
            </a:pPr>
            <a:endParaRPr lang="en-US" sz="2400" dirty="0" smtClean="0"/>
          </a:p>
          <a:p>
            <a:pPr>
              <a:buFont typeface="+mj-lt"/>
              <a:buAutoNum type="alphaUcPeriod"/>
            </a:pPr>
            <a:r>
              <a:rPr lang="en-US" sz="2400" dirty="0" smtClean="0"/>
              <a:t> 5 times more likely</a:t>
            </a:r>
          </a:p>
          <a:p>
            <a:pPr>
              <a:buFont typeface="+mj-lt"/>
              <a:buAutoNum type="alphaUcPeriod"/>
            </a:pPr>
            <a:endParaRPr lang="en-US" sz="2400" dirty="0" smtClean="0"/>
          </a:p>
          <a:p>
            <a:pPr>
              <a:buFont typeface="+mj-lt"/>
              <a:buAutoNum type="alphaUcPeriod"/>
            </a:pPr>
            <a:r>
              <a:rPr lang="en-US" sz="2400" dirty="0" smtClean="0"/>
              <a:t> equally likely</a:t>
            </a:r>
          </a:p>
          <a:p>
            <a:pPr>
              <a:buFont typeface="+mj-lt"/>
              <a:buAutoNum type="alphaUcPeriod"/>
            </a:pPr>
            <a:endParaRPr lang="en-US" sz="2400" dirty="0" smtClean="0"/>
          </a:p>
          <a:p>
            <a:pPr>
              <a:buFont typeface="+mj-lt"/>
              <a:buAutoNum type="alphaUcPeriod"/>
            </a:pPr>
            <a:r>
              <a:rPr lang="en-US" sz="2400" dirty="0"/>
              <a:t> </a:t>
            </a:r>
            <a:r>
              <a:rPr lang="en-US" sz="2400" dirty="0" smtClean="0"/>
              <a:t>5 times less likely</a:t>
            </a:r>
            <a:endParaRPr lang="en-US" sz="2400" dirty="0"/>
          </a:p>
        </p:txBody>
      </p:sp>
    </p:spTree>
    <p:extLst>
      <p:ext uri="{BB962C8B-B14F-4D97-AF65-F5344CB8AC3E}">
        <p14:creationId xmlns:p14="http://schemas.microsoft.com/office/powerpoint/2010/main" val="1280752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139338"/>
            <a:ext cx="10571998" cy="1347969"/>
          </a:xfrm>
        </p:spPr>
        <p:txBody>
          <a:bodyPr/>
          <a:lstStyle/>
          <a:p>
            <a:r>
              <a:rPr lang="en-US" sz="2400" dirty="0" smtClean="0"/>
              <a:t>Compared with their US-born peers, how likely are immigrant men in the US, ages 18-39, to be in jail or prison (according to a 2008 report from the Immigration Policy Center)?</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15 times more likely</a:t>
            </a:r>
          </a:p>
          <a:p>
            <a:pPr>
              <a:buFont typeface="+mj-lt"/>
              <a:buAutoNum type="alphaUcPeriod"/>
            </a:pPr>
            <a:endParaRPr lang="en-US" sz="2400" dirty="0" smtClean="0"/>
          </a:p>
          <a:p>
            <a:pPr>
              <a:buFont typeface="+mj-lt"/>
              <a:buAutoNum type="alphaUcPeriod"/>
            </a:pPr>
            <a:r>
              <a:rPr lang="en-US" sz="2400" dirty="0" smtClean="0"/>
              <a:t> 5 times more likely</a:t>
            </a:r>
          </a:p>
          <a:p>
            <a:pPr>
              <a:buFont typeface="+mj-lt"/>
              <a:buAutoNum type="alphaUcPeriod"/>
            </a:pPr>
            <a:endParaRPr lang="en-US" sz="2400" dirty="0" smtClean="0"/>
          </a:p>
          <a:p>
            <a:pPr>
              <a:buFont typeface="+mj-lt"/>
              <a:buAutoNum type="alphaUcPeriod"/>
            </a:pPr>
            <a:r>
              <a:rPr lang="en-US" sz="2400" dirty="0" smtClean="0"/>
              <a:t> equally likely</a:t>
            </a:r>
          </a:p>
          <a:p>
            <a:pPr>
              <a:buFont typeface="+mj-lt"/>
              <a:buAutoNum type="alphaUcPeriod"/>
            </a:pPr>
            <a:endParaRPr lang="en-US" sz="2400" dirty="0" smtClean="0"/>
          </a:p>
          <a:p>
            <a:pPr>
              <a:buFont typeface="+mj-lt"/>
              <a:buAutoNum type="alphaUcPeriod"/>
            </a:pPr>
            <a:r>
              <a:rPr lang="en-US" sz="2400" dirty="0"/>
              <a:t> </a:t>
            </a:r>
            <a:r>
              <a:rPr lang="en-US" sz="2400" dirty="0" smtClean="0">
                <a:solidFill>
                  <a:srgbClr val="FFFF00"/>
                </a:solidFill>
              </a:rPr>
              <a:t>5 times less likely</a:t>
            </a:r>
            <a:endParaRPr lang="en-US" sz="2400" dirty="0">
              <a:solidFill>
                <a:srgbClr val="FFFF00"/>
              </a:solidFill>
            </a:endParaRPr>
          </a:p>
        </p:txBody>
      </p:sp>
    </p:spTree>
    <p:extLst>
      <p:ext uri="{BB962C8B-B14F-4D97-AF65-F5344CB8AC3E}">
        <p14:creationId xmlns:p14="http://schemas.microsoft.com/office/powerpoint/2010/main" val="289028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According to the US Census Bureau, the median annual income for </a:t>
            </a:r>
            <a:r>
              <a:rPr lang="en-US" sz="2400" dirty="0" err="1" smtClean="0"/>
              <a:t>uS</a:t>
            </a:r>
            <a:r>
              <a:rPr lang="en-US" sz="2400" dirty="0" smtClean="0"/>
              <a:t> white men, 25 years or older, who have earned graduate degrees, is $80,000.  What are the median annual incomes for similarly aged and educated Latina and Native American women?</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$80,000 and $80,000</a:t>
            </a:r>
          </a:p>
          <a:p>
            <a:pPr>
              <a:buFont typeface="+mj-lt"/>
              <a:buAutoNum type="alphaUcPeriod"/>
            </a:pPr>
            <a:endParaRPr lang="en-US" sz="2400" dirty="0" smtClean="0"/>
          </a:p>
          <a:p>
            <a:pPr>
              <a:buFont typeface="+mj-lt"/>
              <a:buAutoNum type="alphaUcPeriod"/>
            </a:pPr>
            <a:r>
              <a:rPr lang="en-US" sz="2400" dirty="0" smtClean="0"/>
              <a:t> $70,000 and $68,000, respectively</a:t>
            </a:r>
          </a:p>
          <a:p>
            <a:pPr>
              <a:buFont typeface="+mj-lt"/>
              <a:buAutoNum type="alphaUcPeriod"/>
            </a:pPr>
            <a:endParaRPr lang="en-US" sz="2400" dirty="0" smtClean="0"/>
          </a:p>
          <a:p>
            <a:pPr>
              <a:buFont typeface="+mj-lt"/>
              <a:buAutoNum type="alphaUcPeriod"/>
            </a:pPr>
            <a:r>
              <a:rPr lang="en-US" sz="2400" dirty="0" smtClean="0"/>
              <a:t>  $60,000 and $62,000, respectively</a:t>
            </a:r>
          </a:p>
          <a:p>
            <a:pPr>
              <a:buFont typeface="+mj-lt"/>
              <a:buAutoNum type="alphaUcPeriod"/>
            </a:pPr>
            <a:endParaRPr lang="en-US" sz="2400" dirty="0" smtClean="0"/>
          </a:p>
          <a:p>
            <a:pPr>
              <a:buFont typeface="+mj-lt"/>
              <a:buAutoNum type="alphaUcPeriod"/>
            </a:pPr>
            <a:r>
              <a:rPr lang="en-US" sz="2400" dirty="0"/>
              <a:t>  </a:t>
            </a:r>
            <a:r>
              <a:rPr lang="en-US" sz="2400" dirty="0" smtClean="0"/>
              <a:t>$50,000 and $40,000, respectively</a:t>
            </a:r>
            <a:endParaRPr lang="en-US" sz="2400" dirty="0"/>
          </a:p>
        </p:txBody>
      </p:sp>
    </p:spTree>
    <p:extLst>
      <p:ext uri="{BB962C8B-B14F-4D97-AF65-F5344CB8AC3E}">
        <p14:creationId xmlns:p14="http://schemas.microsoft.com/office/powerpoint/2010/main" val="2836320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400" dirty="0" smtClean="0"/>
              <a:t>According to the US Census Bureau, the median annual income for </a:t>
            </a:r>
            <a:r>
              <a:rPr lang="en-US" sz="2400" dirty="0" err="1" smtClean="0"/>
              <a:t>uS</a:t>
            </a:r>
            <a:r>
              <a:rPr lang="en-US" sz="2400" dirty="0" smtClean="0"/>
              <a:t> white men, 25 years or older, who have earned graduate degrees, is $80,000.  What are the median annual incomes for similarly aged and educated Latina and Native American women?</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$80,000 and $80,000</a:t>
            </a:r>
          </a:p>
          <a:p>
            <a:pPr>
              <a:buFont typeface="+mj-lt"/>
              <a:buAutoNum type="alphaUcPeriod"/>
            </a:pPr>
            <a:endParaRPr lang="en-US" sz="2400" dirty="0" smtClean="0"/>
          </a:p>
          <a:p>
            <a:pPr>
              <a:buFont typeface="+mj-lt"/>
              <a:buAutoNum type="alphaUcPeriod"/>
            </a:pPr>
            <a:r>
              <a:rPr lang="en-US" sz="2400" dirty="0" smtClean="0"/>
              <a:t> $70,000 and $68,000, respectively</a:t>
            </a:r>
          </a:p>
          <a:p>
            <a:pPr>
              <a:buFont typeface="+mj-lt"/>
              <a:buAutoNum type="alphaUcPeriod"/>
            </a:pPr>
            <a:endParaRPr lang="en-US" sz="2400" dirty="0" smtClean="0"/>
          </a:p>
          <a:p>
            <a:pPr>
              <a:buFont typeface="+mj-lt"/>
              <a:buAutoNum type="alphaUcPeriod"/>
            </a:pPr>
            <a:r>
              <a:rPr lang="en-US" sz="2400" dirty="0" smtClean="0"/>
              <a:t>  $60,000 and $62,000, respectively</a:t>
            </a:r>
          </a:p>
          <a:p>
            <a:pPr>
              <a:buFont typeface="+mj-lt"/>
              <a:buAutoNum type="alphaUcPeriod"/>
            </a:pPr>
            <a:endParaRPr lang="en-US" sz="2400" dirty="0" smtClean="0"/>
          </a:p>
          <a:p>
            <a:pPr>
              <a:buFont typeface="+mj-lt"/>
              <a:buAutoNum type="alphaUcPeriod"/>
            </a:pPr>
            <a:r>
              <a:rPr lang="en-US" sz="2400" dirty="0"/>
              <a:t>  </a:t>
            </a:r>
            <a:r>
              <a:rPr lang="en-US" sz="2400" dirty="0" smtClean="0">
                <a:solidFill>
                  <a:srgbClr val="FFFF00"/>
                </a:solidFill>
              </a:rPr>
              <a:t>$50,000 and $40,000, respectively</a:t>
            </a:r>
            <a:endParaRPr lang="en-US" sz="2400" dirty="0">
              <a:solidFill>
                <a:srgbClr val="FFFF00"/>
              </a:solidFill>
            </a:endParaRPr>
          </a:p>
        </p:txBody>
      </p:sp>
    </p:spTree>
    <p:extLst>
      <p:ext uri="{BB962C8B-B14F-4D97-AF65-F5344CB8AC3E}">
        <p14:creationId xmlns:p14="http://schemas.microsoft.com/office/powerpoint/2010/main" val="1498066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992777"/>
          </a:xfrm>
        </p:spPr>
        <p:txBody>
          <a:bodyPr/>
          <a:lstStyle/>
          <a:p>
            <a:r>
              <a:rPr lang="en-US" sz="2400" dirty="0" smtClean="0"/>
              <a:t>According to UNICEF, the wealth of the three richest people in the world is roughly equal to the combined Gross Domestic Product of:</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the 8 poorest countries</a:t>
            </a:r>
          </a:p>
          <a:p>
            <a:pPr>
              <a:buFont typeface="+mj-lt"/>
              <a:buAutoNum type="alphaUcPeriod"/>
            </a:pPr>
            <a:endParaRPr lang="en-US" sz="2400" dirty="0" smtClean="0"/>
          </a:p>
          <a:p>
            <a:pPr>
              <a:buFont typeface="+mj-lt"/>
              <a:buAutoNum type="alphaUcPeriod"/>
            </a:pPr>
            <a:r>
              <a:rPr lang="en-US" sz="2400" dirty="0" smtClean="0"/>
              <a:t> the 28 poorest countries</a:t>
            </a:r>
          </a:p>
          <a:p>
            <a:pPr>
              <a:buFont typeface="+mj-lt"/>
              <a:buAutoNum type="alphaUcPeriod"/>
            </a:pPr>
            <a:endParaRPr lang="en-US" sz="2400" dirty="0" smtClean="0"/>
          </a:p>
          <a:p>
            <a:pPr>
              <a:buFont typeface="+mj-lt"/>
              <a:buAutoNum type="alphaUcPeriod"/>
            </a:pPr>
            <a:r>
              <a:rPr lang="en-US" sz="2400" dirty="0" smtClean="0"/>
              <a:t>  the 48 poorest countries</a:t>
            </a:r>
          </a:p>
          <a:p>
            <a:pPr>
              <a:buFont typeface="+mj-lt"/>
              <a:buAutoNum type="alphaUcPeriod"/>
            </a:pPr>
            <a:endParaRPr lang="en-US" sz="2400" dirty="0" smtClean="0"/>
          </a:p>
          <a:p>
            <a:pPr>
              <a:buFont typeface="+mj-lt"/>
              <a:buAutoNum type="alphaUcPeriod"/>
            </a:pPr>
            <a:r>
              <a:rPr lang="en-US" sz="2400" dirty="0"/>
              <a:t>  </a:t>
            </a:r>
            <a:r>
              <a:rPr lang="en-US" sz="2400" dirty="0" smtClean="0"/>
              <a:t>the 68 poorest countries</a:t>
            </a:r>
            <a:endParaRPr lang="en-US" sz="2400" dirty="0"/>
          </a:p>
        </p:txBody>
      </p:sp>
    </p:spTree>
    <p:extLst>
      <p:ext uri="{BB962C8B-B14F-4D97-AF65-F5344CB8AC3E}">
        <p14:creationId xmlns:p14="http://schemas.microsoft.com/office/powerpoint/2010/main" val="2677026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018903"/>
          </a:xfrm>
        </p:spPr>
        <p:txBody>
          <a:bodyPr/>
          <a:lstStyle/>
          <a:p>
            <a:r>
              <a:rPr lang="en-US" sz="2400" dirty="0" smtClean="0"/>
              <a:t>According to UNICEF, the wealth of the three richest people in the world is roughly equal to the combined Gross Domestic Product of:</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the 8 poorest countries</a:t>
            </a:r>
          </a:p>
          <a:p>
            <a:pPr>
              <a:buFont typeface="+mj-lt"/>
              <a:buAutoNum type="alphaUcPeriod"/>
            </a:pPr>
            <a:endParaRPr lang="en-US" sz="2400" dirty="0" smtClean="0"/>
          </a:p>
          <a:p>
            <a:pPr>
              <a:buFont typeface="+mj-lt"/>
              <a:buAutoNum type="alphaUcPeriod"/>
            </a:pPr>
            <a:r>
              <a:rPr lang="en-US" sz="2400" dirty="0" smtClean="0"/>
              <a:t> the 28 poorest countries</a:t>
            </a:r>
          </a:p>
          <a:p>
            <a:pPr>
              <a:buFont typeface="+mj-lt"/>
              <a:buAutoNum type="alphaUcPeriod"/>
            </a:pPr>
            <a:endParaRPr lang="en-US" sz="2400" dirty="0" smtClean="0"/>
          </a:p>
          <a:p>
            <a:pPr>
              <a:buFont typeface="+mj-lt"/>
              <a:buAutoNum type="alphaUcPeriod"/>
            </a:pPr>
            <a:r>
              <a:rPr lang="en-US" sz="2400" dirty="0" smtClean="0"/>
              <a:t>  </a:t>
            </a:r>
            <a:r>
              <a:rPr lang="en-US" sz="2400" dirty="0" smtClean="0">
                <a:solidFill>
                  <a:srgbClr val="FFFF00"/>
                </a:solidFill>
              </a:rPr>
              <a:t>the 48 poorest countries</a:t>
            </a:r>
          </a:p>
          <a:p>
            <a:pPr>
              <a:buFont typeface="+mj-lt"/>
              <a:buAutoNum type="alphaUcPeriod"/>
            </a:pPr>
            <a:endParaRPr lang="en-US" sz="2400" dirty="0" smtClean="0"/>
          </a:p>
          <a:p>
            <a:pPr>
              <a:buFont typeface="+mj-lt"/>
              <a:buAutoNum type="alphaUcPeriod"/>
            </a:pPr>
            <a:r>
              <a:rPr lang="en-US" sz="2400" dirty="0"/>
              <a:t>  </a:t>
            </a:r>
            <a:r>
              <a:rPr lang="en-US" sz="2400" dirty="0" smtClean="0"/>
              <a:t>the 68 poorest countries</a:t>
            </a:r>
            <a:endParaRPr lang="en-US" sz="2400" dirty="0"/>
          </a:p>
        </p:txBody>
      </p:sp>
    </p:spTree>
    <p:extLst>
      <p:ext uri="{BB962C8B-B14F-4D97-AF65-F5344CB8AC3E}">
        <p14:creationId xmlns:p14="http://schemas.microsoft.com/office/powerpoint/2010/main" val="2402582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000" dirty="0" smtClean="0"/>
              <a:t>Powder cocaine (largely used by wealthy people) and crack cocaine (largely used by economically disadvantaged people) contain roughly the same mount of drug per gram.  Under federal low, how much of these substances must  an individual be convicted of possessing to be sentenced to a mandatory minimum sentence of 5 years in prison?</a:t>
            </a:r>
            <a:endParaRPr lang="en-US" sz="20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500 grams of powder or crack cocaine</a:t>
            </a:r>
          </a:p>
          <a:p>
            <a:pPr>
              <a:buFont typeface="+mj-lt"/>
              <a:buAutoNum type="alphaUcPeriod"/>
            </a:pPr>
            <a:endParaRPr lang="en-US" sz="2400" dirty="0" smtClean="0"/>
          </a:p>
          <a:p>
            <a:pPr>
              <a:buFont typeface="+mj-lt"/>
              <a:buAutoNum type="alphaUcPeriod"/>
            </a:pPr>
            <a:r>
              <a:rPr lang="en-US" sz="2400" dirty="0" smtClean="0"/>
              <a:t> 50 grams of powder or 5 grams of crack cocaine</a:t>
            </a:r>
          </a:p>
          <a:p>
            <a:pPr>
              <a:buFont typeface="+mj-lt"/>
              <a:buAutoNum type="alphaUcPeriod"/>
            </a:pPr>
            <a:endParaRPr lang="en-US" sz="2400" dirty="0" smtClean="0"/>
          </a:p>
          <a:p>
            <a:pPr>
              <a:buFont typeface="+mj-lt"/>
              <a:buAutoNum type="alphaUcPeriod"/>
            </a:pPr>
            <a:r>
              <a:rPr lang="en-US" sz="2400" dirty="0" smtClean="0"/>
              <a:t>  500 grams of powder or 5 grams of crack cocaine</a:t>
            </a:r>
          </a:p>
          <a:p>
            <a:pPr>
              <a:buFont typeface="+mj-lt"/>
              <a:buAutoNum type="alphaUcPeriod"/>
            </a:pPr>
            <a:endParaRPr lang="en-US" sz="2400" dirty="0" smtClean="0"/>
          </a:p>
          <a:p>
            <a:pPr>
              <a:buFont typeface="+mj-lt"/>
              <a:buAutoNum type="alphaUcPeriod"/>
            </a:pPr>
            <a:r>
              <a:rPr lang="en-US" sz="2400" dirty="0"/>
              <a:t>  </a:t>
            </a:r>
            <a:r>
              <a:rPr lang="en-US" sz="2400" dirty="0" smtClean="0"/>
              <a:t>5 grams of powder or crack cocaine</a:t>
            </a:r>
            <a:endParaRPr lang="en-US" sz="2400" dirty="0"/>
          </a:p>
        </p:txBody>
      </p:sp>
    </p:spTree>
    <p:extLst>
      <p:ext uri="{BB962C8B-B14F-4D97-AF65-F5344CB8AC3E}">
        <p14:creationId xmlns:p14="http://schemas.microsoft.com/office/powerpoint/2010/main" val="614050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347969"/>
          </a:xfrm>
        </p:spPr>
        <p:txBody>
          <a:bodyPr/>
          <a:lstStyle/>
          <a:p>
            <a:r>
              <a:rPr lang="en-US" sz="2000" dirty="0" smtClean="0"/>
              <a:t>Powder cocaine (largely used by wealthy people) and crack cocaine (largely used by economically disadvantaged people) contain roughly the same mount of drug per gram.  Under federal low, how much of these substances must  an individual be convicted of possessing to be sentenced to a mandatory minimum sentence of 5 years in prison?</a:t>
            </a:r>
            <a:endParaRPr lang="en-US" sz="20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500 grams of powder or crack cocaine</a:t>
            </a:r>
          </a:p>
          <a:p>
            <a:pPr>
              <a:buFont typeface="+mj-lt"/>
              <a:buAutoNum type="alphaUcPeriod"/>
            </a:pPr>
            <a:endParaRPr lang="en-US" sz="2400" dirty="0" smtClean="0"/>
          </a:p>
          <a:p>
            <a:pPr>
              <a:buFont typeface="+mj-lt"/>
              <a:buAutoNum type="alphaUcPeriod"/>
            </a:pPr>
            <a:r>
              <a:rPr lang="en-US" sz="2400" dirty="0" smtClean="0"/>
              <a:t> 50 grams of powder or 5 grams of crack cocaine</a:t>
            </a:r>
          </a:p>
          <a:p>
            <a:pPr>
              <a:buFont typeface="+mj-lt"/>
              <a:buAutoNum type="alphaUcPeriod"/>
            </a:pPr>
            <a:endParaRPr lang="en-US" sz="2400" dirty="0" smtClean="0"/>
          </a:p>
          <a:p>
            <a:pPr>
              <a:buFont typeface="+mj-lt"/>
              <a:buAutoNum type="alphaUcPeriod"/>
            </a:pPr>
            <a:r>
              <a:rPr lang="en-US" sz="2400" dirty="0" smtClean="0"/>
              <a:t>  </a:t>
            </a:r>
            <a:r>
              <a:rPr lang="en-US" sz="2400" dirty="0" smtClean="0">
                <a:solidFill>
                  <a:srgbClr val="FFFF00"/>
                </a:solidFill>
              </a:rPr>
              <a:t>500 grams of powder or 5 grams of crack cocaine</a:t>
            </a:r>
          </a:p>
          <a:p>
            <a:pPr>
              <a:buFont typeface="+mj-lt"/>
              <a:buAutoNum type="alphaUcPeriod"/>
            </a:pPr>
            <a:endParaRPr lang="en-US" sz="2400" dirty="0" smtClean="0"/>
          </a:p>
          <a:p>
            <a:pPr>
              <a:buFont typeface="+mj-lt"/>
              <a:buAutoNum type="alphaUcPeriod"/>
            </a:pPr>
            <a:r>
              <a:rPr lang="en-US" sz="2400" dirty="0"/>
              <a:t>  </a:t>
            </a:r>
            <a:r>
              <a:rPr lang="en-US" sz="2400" dirty="0" smtClean="0"/>
              <a:t>5 grams of powder or crack cocaine</a:t>
            </a:r>
            <a:endParaRPr lang="en-US" sz="2400" dirty="0"/>
          </a:p>
        </p:txBody>
      </p:sp>
    </p:spTree>
    <p:extLst>
      <p:ext uri="{BB962C8B-B14F-4D97-AF65-F5344CB8AC3E}">
        <p14:creationId xmlns:p14="http://schemas.microsoft.com/office/powerpoint/2010/main" val="228714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088571"/>
          </a:xfrm>
        </p:spPr>
        <p:txBody>
          <a:bodyPr/>
          <a:lstStyle/>
          <a:p>
            <a:r>
              <a:rPr lang="en-US" sz="2800" dirty="0" smtClean="0"/>
              <a:t>According to the US Census Bureau, how many US citizens are millionaires?</a:t>
            </a:r>
            <a:endParaRPr lang="en-US" sz="28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roughly 2,600,000</a:t>
            </a:r>
          </a:p>
          <a:p>
            <a:pPr>
              <a:buFont typeface="+mj-lt"/>
              <a:buAutoNum type="alphaUcPeriod"/>
            </a:pPr>
            <a:endParaRPr lang="en-US" sz="2400" dirty="0" smtClean="0"/>
          </a:p>
          <a:p>
            <a:pPr>
              <a:buFont typeface="+mj-lt"/>
              <a:buAutoNum type="alphaUcPeriod"/>
            </a:pPr>
            <a:r>
              <a:rPr lang="en-US" sz="2400" dirty="0" smtClean="0"/>
              <a:t> roughly 1,000,000</a:t>
            </a:r>
          </a:p>
          <a:p>
            <a:pPr>
              <a:buFont typeface="+mj-lt"/>
              <a:buAutoNum type="alphaUcPeriod"/>
            </a:pPr>
            <a:endParaRPr lang="en-US" sz="2400" dirty="0" smtClean="0"/>
          </a:p>
          <a:p>
            <a:pPr>
              <a:buFont typeface="+mj-lt"/>
              <a:buAutoNum type="alphaUcPeriod"/>
            </a:pPr>
            <a:r>
              <a:rPr lang="en-US" sz="2400" dirty="0" smtClean="0"/>
              <a:t>  roughly 600,000</a:t>
            </a:r>
          </a:p>
          <a:p>
            <a:pPr>
              <a:buFont typeface="+mj-lt"/>
              <a:buAutoNum type="alphaUcPeriod"/>
            </a:pPr>
            <a:endParaRPr lang="en-US" sz="2400" dirty="0" smtClean="0"/>
          </a:p>
          <a:p>
            <a:pPr>
              <a:buFont typeface="+mj-lt"/>
              <a:buAutoNum type="alphaUcPeriod"/>
            </a:pPr>
            <a:r>
              <a:rPr lang="en-US" sz="2400" dirty="0"/>
              <a:t>  </a:t>
            </a:r>
            <a:r>
              <a:rPr lang="en-US" sz="2400" dirty="0" smtClean="0"/>
              <a:t>roughly 100,000</a:t>
            </a:r>
            <a:endParaRPr lang="en-US" sz="2400" dirty="0"/>
          </a:p>
        </p:txBody>
      </p:sp>
    </p:spTree>
    <p:extLst>
      <p:ext uri="{BB962C8B-B14F-4D97-AF65-F5344CB8AC3E}">
        <p14:creationId xmlns:p14="http://schemas.microsoft.com/office/powerpoint/2010/main" val="2318618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365760"/>
            <a:ext cx="10571998" cy="1088571"/>
          </a:xfrm>
        </p:spPr>
        <p:txBody>
          <a:bodyPr/>
          <a:lstStyle/>
          <a:p>
            <a:r>
              <a:rPr lang="en-US" sz="2800" dirty="0" smtClean="0"/>
              <a:t>According to the US Census Bureau, how many US citizens are millionaires?</a:t>
            </a:r>
            <a:endParaRPr lang="en-US" sz="28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roughly 2,600,000</a:t>
            </a:r>
          </a:p>
          <a:p>
            <a:pPr>
              <a:buFont typeface="+mj-lt"/>
              <a:buAutoNum type="alphaUcPeriod"/>
            </a:pPr>
            <a:endParaRPr lang="en-US" sz="2400" dirty="0" smtClean="0"/>
          </a:p>
          <a:p>
            <a:pPr>
              <a:buFont typeface="+mj-lt"/>
              <a:buAutoNum type="alphaUcPeriod"/>
            </a:pPr>
            <a:r>
              <a:rPr lang="en-US" sz="2400" dirty="0" smtClean="0"/>
              <a:t> </a:t>
            </a:r>
            <a:r>
              <a:rPr lang="en-US" sz="2400" dirty="0" smtClean="0">
                <a:solidFill>
                  <a:srgbClr val="FFFF00"/>
                </a:solidFill>
              </a:rPr>
              <a:t>roughly 1,000,000</a:t>
            </a:r>
          </a:p>
          <a:p>
            <a:pPr>
              <a:buFont typeface="+mj-lt"/>
              <a:buAutoNum type="alphaUcPeriod"/>
            </a:pPr>
            <a:endParaRPr lang="en-US" sz="2400" dirty="0" smtClean="0"/>
          </a:p>
          <a:p>
            <a:pPr>
              <a:buFont typeface="+mj-lt"/>
              <a:buAutoNum type="alphaUcPeriod"/>
            </a:pPr>
            <a:r>
              <a:rPr lang="en-US" sz="2400" dirty="0" smtClean="0"/>
              <a:t>  roughly 600,000</a:t>
            </a:r>
          </a:p>
          <a:p>
            <a:pPr>
              <a:buFont typeface="+mj-lt"/>
              <a:buAutoNum type="alphaUcPeriod"/>
            </a:pPr>
            <a:endParaRPr lang="en-US" sz="2400" dirty="0" smtClean="0"/>
          </a:p>
          <a:p>
            <a:pPr>
              <a:buFont typeface="+mj-lt"/>
              <a:buAutoNum type="alphaUcPeriod"/>
            </a:pPr>
            <a:r>
              <a:rPr lang="en-US" sz="2400" dirty="0"/>
              <a:t>  </a:t>
            </a:r>
            <a:r>
              <a:rPr lang="en-US" sz="2400" dirty="0" smtClean="0"/>
              <a:t>roughly 100,000</a:t>
            </a:r>
            <a:endParaRPr lang="en-US" sz="2400" dirty="0"/>
          </a:p>
        </p:txBody>
      </p:sp>
    </p:spTree>
    <p:extLst>
      <p:ext uri="{BB962C8B-B14F-4D97-AF65-F5344CB8AC3E}">
        <p14:creationId xmlns:p14="http://schemas.microsoft.com/office/powerpoint/2010/main" val="1240010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712" y="566057"/>
            <a:ext cx="10571998" cy="1088571"/>
          </a:xfrm>
        </p:spPr>
        <p:txBody>
          <a:bodyPr/>
          <a:lstStyle/>
          <a:p>
            <a:r>
              <a:rPr lang="en-US" sz="2400" dirty="0" smtClean="0"/>
              <a:t>What percentage of gay, lesbian, bisexual, and transgender high school students report that their teachers never or rarely respond to homophobic remarks made by other students, according to a national study by GLSEN?</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15.1%</a:t>
            </a:r>
          </a:p>
          <a:p>
            <a:pPr>
              <a:buFont typeface="+mj-lt"/>
              <a:buAutoNum type="alphaUcPeriod"/>
            </a:pPr>
            <a:endParaRPr lang="en-US" sz="2400" dirty="0" smtClean="0"/>
          </a:p>
          <a:p>
            <a:pPr>
              <a:buFont typeface="+mj-lt"/>
              <a:buAutoNum type="alphaUcPeriod"/>
            </a:pPr>
            <a:r>
              <a:rPr lang="en-US" sz="2400" dirty="0" smtClean="0"/>
              <a:t> 37.8%</a:t>
            </a:r>
          </a:p>
          <a:p>
            <a:pPr>
              <a:buFont typeface="+mj-lt"/>
              <a:buAutoNum type="alphaUcPeriod"/>
            </a:pPr>
            <a:endParaRPr lang="en-US" sz="2400" dirty="0" smtClean="0"/>
          </a:p>
          <a:p>
            <a:pPr>
              <a:buFont typeface="+mj-lt"/>
              <a:buAutoNum type="alphaUcPeriod"/>
            </a:pPr>
            <a:r>
              <a:rPr lang="en-US" sz="2400" dirty="0" smtClean="0"/>
              <a:t>  63.2%</a:t>
            </a:r>
          </a:p>
          <a:p>
            <a:pPr>
              <a:buFont typeface="+mj-lt"/>
              <a:buAutoNum type="alphaUcPeriod"/>
            </a:pPr>
            <a:endParaRPr lang="en-US" sz="2400" dirty="0" smtClean="0"/>
          </a:p>
          <a:p>
            <a:pPr>
              <a:buFont typeface="+mj-lt"/>
              <a:buAutoNum type="alphaUcPeriod"/>
            </a:pPr>
            <a:r>
              <a:rPr lang="en-US" sz="2400" dirty="0"/>
              <a:t>  </a:t>
            </a:r>
            <a:r>
              <a:rPr lang="en-US" sz="2400" dirty="0" smtClean="0"/>
              <a:t>84.5%</a:t>
            </a:r>
            <a:endParaRPr lang="en-US" sz="2400" dirty="0"/>
          </a:p>
        </p:txBody>
      </p:sp>
    </p:spTree>
    <p:extLst>
      <p:ext uri="{BB962C8B-B14F-4D97-AF65-F5344CB8AC3E}">
        <p14:creationId xmlns:p14="http://schemas.microsoft.com/office/powerpoint/2010/main" val="1557058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712" y="566057"/>
            <a:ext cx="10571998" cy="1088571"/>
          </a:xfrm>
        </p:spPr>
        <p:txBody>
          <a:bodyPr/>
          <a:lstStyle/>
          <a:p>
            <a:r>
              <a:rPr lang="en-US" sz="2400" dirty="0" smtClean="0"/>
              <a:t>What percentage of gay, lesbian, bisexual, and transgender high school students report that their teachers never or rarely respond to homophobic remarks made by other students, according to a national study by GLSEN?</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15.1%</a:t>
            </a:r>
          </a:p>
          <a:p>
            <a:pPr>
              <a:buFont typeface="+mj-lt"/>
              <a:buAutoNum type="alphaUcPeriod"/>
            </a:pPr>
            <a:endParaRPr lang="en-US" sz="2400" dirty="0" smtClean="0"/>
          </a:p>
          <a:p>
            <a:pPr>
              <a:buFont typeface="+mj-lt"/>
              <a:buAutoNum type="alphaUcPeriod"/>
            </a:pPr>
            <a:r>
              <a:rPr lang="en-US" sz="2400" dirty="0" smtClean="0"/>
              <a:t> 37.8%</a:t>
            </a:r>
          </a:p>
          <a:p>
            <a:pPr>
              <a:buFont typeface="+mj-lt"/>
              <a:buAutoNum type="alphaUcPeriod"/>
            </a:pPr>
            <a:endParaRPr lang="en-US" sz="2400" dirty="0" smtClean="0"/>
          </a:p>
          <a:p>
            <a:pPr>
              <a:buFont typeface="+mj-lt"/>
              <a:buAutoNum type="alphaUcPeriod"/>
            </a:pPr>
            <a:r>
              <a:rPr lang="en-US" sz="2400" dirty="0" smtClean="0"/>
              <a:t>  63.2%</a:t>
            </a:r>
          </a:p>
          <a:p>
            <a:pPr>
              <a:buFont typeface="+mj-lt"/>
              <a:buAutoNum type="alphaUcPeriod"/>
            </a:pPr>
            <a:endParaRPr lang="en-US" sz="2400" dirty="0" smtClean="0"/>
          </a:p>
          <a:p>
            <a:pPr>
              <a:buFont typeface="+mj-lt"/>
              <a:buAutoNum type="alphaUcPeriod"/>
            </a:pPr>
            <a:r>
              <a:rPr lang="en-US" sz="2400" dirty="0"/>
              <a:t>  </a:t>
            </a:r>
            <a:r>
              <a:rPr lang="en-US" sz="2400" dirty="0" smtClean="0">
                <a:solidFill>
                  <a:srgbClr val="FFFF00"/>
                </a:solidFill>
              </a:rPr>
              <a:t>84.5%</a:t>
            </a:r>
            <a:endParaRPr lang="en-US" sz="2400" dirty="0">
              <a:solidFill>
                <a:srgbClr val="FFFF00"/>
              </a:solidFill>
            </a:endParaRPr>
          </a:p>
        </p:txBody>
      </p:sp>
    </p:spTree>
    <p:extLst>
      <p:ext uri="{BB962C8B-B14F-4D97-AF65-F5344CB8AC3E}">
        <p14:creationId xmlns:p14="http://schemas.microsoft.com/office/powerpoint/2010/main" val="1820481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235131"/>
            <a:ext cx="10571998" cy="1088571"/>
          </a:xfrm>
        </p:spPr>
        <p:txBody>
          <a:bodyPr/>
          <a:lstStyle/>
          <a:p>
            <a:r>
              <a:rPr lang="en-US" sz="2400" dirty="0" smtClean="0"/>
              <a:t>Based on a 2007 report from the Economic Policy Institute, the </a:t>
            </a:r>
            <a:r>
              <a:rPr lang="en-US" sz="2400" i="1" dirty="0" smtClean="0"/>
              <a:t>annual</a:t>
            </a:r>
            <a:r>
              <a:rPr lang="en-US" sz="2400" dirty="0" smtClean="0"/>
              <a:t> earnings of the average full-time US worker is roughly equal to:</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the </a:t>
            </a:r>
            <a:r>
              <a:rPr lang="en-US" sz="2400" i="1" dirty="0" smtClean="0"/>
              <a:t>hourly</a:t>
            </a:r>
            <a:r>
              <a:rPr lang="en-US" sz="2400" dirty="0" smtClean="0"/>
              <a:t> earnings of the average CEO in US.</a:t>
            </a:r>
          </a:p>
          <a:p>
            <a:pPr>
              <a:buFont typeface="+mj-lt"/>
              <a:buAutoNum type="alphaUcPeriod"/>
            </a:pPr>
            <a:endParaRPr lang="en-US" sz="2400" dirty="0" smtClean="0"/>
          </a:p>
          <a:p>
            <a:pPr>
              <a:buFont typeface="+mj-lt"/>
              <a:buAutoNum type="alphaUcPeriod"/>
            </a:pPr>
            <a:r>
              <a:rPr lang="en-US" sz="2400" dirty="0" smtClean="0"/>
              <a:t> </a:t>
            </a:r>
            <a:r>
              <a:rPr lang="en-US" sz="2400" dirty="0"/>
              <a:t>the </a:t>
            </a:r>
            <a:r>
              <a:rPr lang="en-US" sz="2400" i="1" dirty="0" smtClean="0"/>
              <a:t>daily</a:t>
            </a:r>
            <a:r>
              <a:rPr lang="en-US" sz="2400" dirty="0" smtClean="0"/>
              <a:t> </a:t>
            </a:r>
            <a:r>
              <a:rPr lang="en-US" sz="2400" dirty="0"/>
              <a:t>earnings of the average CEO in US.</a:t>
            </a:r>
          </a:p>
          <a:p>
            <a:pPr>
              <a:buFont typeface="+mj-lt"/>
              <a:buAutoNum type="alphaUcPeriod"/>
            </a:pPr>
            <a:endParaRPr lang="en-US" sz="2400" dirty="0" smtClean="0"/>
          </a:p>
          <a:p>
            <a:pPr>
              <a:buFont typeface="+mj-lt"/>
              <a:buAutoNum type="alphaUcPeriod"/>
            </a:pPr>
            <a:r>
              <a:rPr lang="en-US" sz="2400" dirty="0" smtClean="0"/>
              <a:t>  </a:t>
            </a:r>
            <a:r>
              <a:rPr lang="en-US" sz="2400" dirty="0"/>
              <a:t>the </a:t>
            </a:r>
            <a:r>
              <a:rPr lang="en-US" sz="2400" i="1" dirty="0" smtClean="0"/>
              <a:t>weekly</a:t>
            </a:r>
            <a:r>
              <a:rPr lang="en-US" sz="2400" dirty="0" smtClean="0"/>
              <a:t> </a:t>
            </a:r>
            <a:r>
              <a:rPr lang="en-US" sz="2400" dirty="0"/>
              <a:t>earnings of the average CEO in US.</a:t>
            </a:r>
          </a:p>
          <a:p>
            <a:pPr>
              <a:buFont typeface="+mj-lt"/>
              <a:buAutoNum type="alphaUcPeriod"/>
            </a:pPr>
            <a:endParaRPr lang="en-US" sz="2400" dirty="0" smtClean="0"/>
          </a:p>
          <a:p>
            <a:pPr>
              <a:buFont typeface="+mj-lt"/>
              <a:buAutoNum type="alphaUcPeriod"/>
            </a:pPr>
            <a:r>
              <a:rPr lang="en-US" sz="2400" dirty="0"/>
              <a:t>  the </a:t>
            </a:r>
            <a:r>
              <a:rPr lang="en-US" sz="2400" i="1" dirty="0" smtClean="0"/>
              <a:t>monthly</a:t>
            </a:r>
            <a:r>
              <a:rPr lang="en-US" sz="2400" dirty="0" smtClean="0"/>
              <a:t> </a:t>
            </a:r>
            <a:r>
              <a:rPr lang="en-US" sz="2400" dirty="0"/>
              <a:t>earnings of the average CEO in US.</a:t>
            </a:r>
          </a:p>
        </p:txBody>
      </p:sp>
    </p:spTree>
    <p:extLst>
      <p:ext uri="{BB962C8B-B14F-4D97-AF65-F5344CB8AC3E}">
        <p14:creationId xmlns:p14="http://schemas.microsoft.com/office/powerpoint/2010/main" val="56075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235131"/>
            <a:ext cx="10571998" cy="1088571"/>
          </a:xfrm>
        </p:spPr>
        <p:txBody>
          <a:bodyPr/>
          <a:lstStyle/>
          <a:p>
            <a:r>
              <a:rPr lang="en-US" sz="2400" dirty="0" smtClean="0"/>
              <a:t>Based on a 2007 report from the Economic Policy Institute, the </a:t>
            </a:r>
            <a:r>
              <a:rPr lang="en-US" sz="2400" i="1" dirty="0" smtClean="0"/>
              <a:t>annual</a:t>
            </a:r>
            <a:r>
              <a:rPr lang="en-US" sz="2400" dirty="0" smtClean="0"/>
              <a:t> earnings of the average full-time US worker is roughly equal to:</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the </a:t>
            </a:r>
            <a:r>
              <a:rPr lang="en-US" sz="2400" i="1" dirty="0" smtClean="0"/>
              <a:t>hourly</a:t>
            </a:r>
            <a:r>
              <a:rPr lang="en-US" sz="2400" dirty="0" smtClean="0"/>
              <a:t> earnings of the average CEO in US.</a:t>
            </a:r>
          </a:p>
          <a:p>
            <a:pPr>
              <a:buFont typeface="+mj-lt"/>
              <a:buAutoNum type="alphaUcPeriod"/>
            </a:pPr>
            <a:endParaRPr lang="en-US" sz="2400" dirty="0" smtClean="0"/>
          </a:p>
          <a:p>
            <a:pPr>
              <a:buFont typeface="+mj-lt"/>
              <a:buAutoNum type="alphaUcPeriod"/>
            </a:pPr>
            <a:r>
              <a:rPr lang="en-US" sz="2400" dirty="0" smtClean="0"/>
              <a:t> </a:t>
            </a:r>
            <a:r>
              <a:rPr lang="en-US" sz="2400" dirty="0">
                <a:solidFill>
                  <a:srgbClr val="FFFF00"/>
                </a:solidFill>
              </a:rPr>
              <a:t>the </a:t>
            </a:r>
            <a:r>
              <a:rPr lang="en-US" sz="2400" i="1" dirty="0" smtClean="0">
                <a:solidFill>
                  <a:srgbClr val="FFFF00"/>
                </a:solidFill>
              </a:rPr>
              <a:t>daily</a:t>
            </a:r>
            <a:r>
              <a:rPr lang="en-US" sz="2400" dirty="0" smtClean="0">
                <a:solidFill>
                  <a:srgbClr val="FFFF00"/>
                </a:solidFill>
              </a:rPr>
              <a:t> </a:t>
            </a:r>
            <a:r>
              <a:rPr lang="en-US" sz="2400" dirty="0">
                <a:solidFill>
                  <a:srgbClr val="FFFF00"/>
                </a:solidFill>
              </a:rPr>
              <a:t>earnings of the average CEO in US.</a:t>
            </a:r>
          </a:p>
          <a:p>
            <a:pPr>
              <a:buFont typeface="+mj-lt"/>
              <a:buAutoNum type="alphaUcPeriod"/>
            </a:pPr>
            <a:endParaRPr lang="en-US" sz="2400" dirty="0" smtClean="0"/>
          </a:p>
          <a:p>
            <a:pPr>
              <a:buFont typeface="+mj-lt"/>
              <a:buAutoNum type="alphaUcPeriod"/>
            </a:pPr>
            <a:r>
              <a:rPr lang="en-US" sz="2400" dirty="0" smtClean="0"/>
              <a:t>  </a:t>
            </a:r>
            <a:r>
              <a:rPr lang="en-US" sz="2400" dirty="0"/>
              <a:t>the </a:t>
            </a:r>
            <a:r>
              <a:rPr lang="en-US" sz="2400" i="1" dirty="0" smtClean="0"/>
              <a:t>weekly</a:t>
            </a:r>
            <a:r>
              <a:rPr lang="en-US" sz="2400" dirty="0" smtClean="0"/>
              <a:t> </a:t>
            </a:r>
            <a:r>
              <a:rPr lang="en-US" sz="2400" dirty="0"/>
              <a:t>earnings of the average CEO in US.</a:t>
            </a:r>
          </a:p>
          <a:p>
            <a:pPr>
              <a:buFont typeface="+mj-lt"/>
              <a:buAutoNum type="alphaUcPeriod"/>
            </a:pPr>
            <a:endParaRPr lang="en-US" sz="2400" dirty="0" smtClean="0"/>
          </a:p>
          <a:p>
            <a:pPr>
              <a:buFont typeface="+mj-lt"/>
              <a:buAutoNum type="alphaUcPeriod"/>
            </a:pPr>
            <a:r>
              <a:rPr lang="en-US" sz="2400" dirty="0"/>
              <a:t>  the </a:t>
            </a:r>
            <a:r>
              <a:rPr lang="en-US" sz="2400" i="1" dirty="0" smtClean="0"/>
              <a:t>monthly</a:t>
            </a:r>
            <a:r>
              <a:rPr lang="en-US" sz="2400" dirty="0" smtClean="0"/>
              <a:t> </a:t>
            </a:r>
            <a:r>
              <a:rPr lang="en-US" sz="2400" dirty="0"/>
              <a:t>earnings of the average CEO in US.</a:t>
            </a:r>
          </a:p>
        </p:txBody>
      </p:sp>
    </p:spTree>
    <p:extLst>
      <p:ext uri="{BB962C8B-B14F-4D97-AF65-F5344CB8AC3E}">
        <p14:creationId xmlns:p14="http://schemas.microsoft.com/office/powerpoint/2010/main" val="1182685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235131"/>
            <a:ext cx="10571998" cy="1088571"/>
          </a:xfrm>
        </p:spPr>
        <p:txBody>
          <a:bodyPr/>
          <a:lstStyle/>
          <a:p>
            <a:r>
              <a:rPr lang="en-US" sz="2400" dirty="0" smtClean="0"/>
              <a:t>What portion of the US Government budget goes to welfare and Social Security?</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25% to both welfare and Social Security</a:t>
            </a:r>
          </a:p>
          <a:p>
            <a:pPr>
              <a:buFont typeface="+mj-lt"/>
              <a:buAutoNum type="alphaUcPeriod"/>
            </a:pPr>
            <a:endParaRPr lang="en-US" sz="2400" dirty="0" smtClean="0"/>
          </a:p>
          <a:p>
            <a:pPr>
              <a:buFont typeface="+mj-lt"/>
              <a:buAutoNum type="alphaUcPeriod"/>
            </a:pPr>
            <a:r>
              <a:rPr lang="en-US" sz="2400" dirty="0" smtClean="0"/>
              <a:t> less than 1% to welfare and 20% to Social Security</a:t>
            </a:r>
            <a:endParaRPr lang="en-US" sz="2400" dirty="0"/>
          </a:p>
          <a:p>
            <a:pPr>
              <a:buFont typeface="+mj-lt"/>
              <a:buAutoNum type="alphaUcPeriod"/>
            </a:pPr>
            <a:endParaRPr lang="en-US" sz="2400" dirty="0" smtClean="0"/>
          </a:p>
          <a:p>
            <a:pPr>
              <a:buFont typeface="+mj-lt"/>
              <a:buAutoNum type="alphaUcPeriod"/>
            </a:pPr>
            <a:r>
              <a:rPr lang="en-US" sz="2400" dirty="0" smtClean="0"/>
              <a:t>  20% to welfare and 1% to Social Security</a:t>
            </a:r>
            <a:endParaRPr lang="en-US" sz="2400" dirty="0"/>
          </a:p>
          <a:p>
            <a:pPr>
              <a:buFont typeface="+mj-lt"/>
              <a:buAutoNum type="alphaUcPeriod"/>
            </a:pPr>
            <a:endParaRPr lang="en-US" sz="2400" dirty="0" smtClean="0"/>
          </a:p>
          <a:p>
            <a:pPr>
              <a:buFont typeface="+mj-lt"/>
              <a:buAutoNum type="alphaUcPeriod"/>
            </a:pPr>
            <a:r>
              <a:rPr lang="en-US" sz="2400" dirty="0"/>
              <a:t>  </a:t>
            </a:r>
            <a:r>
              <a:rPr lang="en-US" sz="2400" dirty="0" smtClean="0"/>
              <a:t>less than 1% to both welfare and Social Security</a:t>
            </a:r>
            <a:endParaRPr lang="en-US" sz="2400" dirty="0"/>
          </a:p>
        </p:txBody>
      </p:sp>
    </p:spTree>
    <p:extLst>
      <p:ext uri="{BB962C8B-B14F-4D97-AF65-F5344CB8AC3E}">
        <p14:creationId xmlns:p14="http://schemas.microsoft.com/office/powerpoint/2010/main" val="1474598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235131"/>
            <a:ext cx="10571998" cy="1088571"/>
          </a:xfrm>
        </p:spPr>
        <p:txBody>
          <a:bodyPr/>
          <a:lstStyle/>
          <a:p>
            <a:r>
              <a:rPr lang="en-US" sz="2400" dirty="0" smtClean="0"/>
              <a:t>What portion of the US Government budget goes to welfare and Social Security?</a:t>
            </a:r>
            <a:endParaRPr lang="en-US" sz="24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25% to both welfare and Social Security</a:t>
            </a:r>
          </a:p>
          <a:p>
            <a:pPr>
              <a:buFont typeface="+mj-lt"/>
              <a:buAutoNum type="alphaUcPeriod"/>
            </a:pPr>
            <a:endParaRPr lang="en-US" sz="2400" dirty="0" smtClean="0"/>
          </a:p>
          <a:p>
            <a:pPr>
              <a:buFont typeface="+mj-lt"/>
              <a:buAutoNum type="alphaUcPeriod"/>
            </a:pPr>
            <a:r>
              <a:rPr lang="en-US" sz="2400" dirty="0" smtClean="0"/>
              <a:t> </a:t>
            </a:r>
            <a:r>
              <a:rPr lang="en-US" sz="2400" dirty="0" smtClean="0">
                <a:solidFill>
                  <a:srgbClr val="FFFF00"/>
                </a:solidFill>
              </a:rPr>
              <a:t>less than 1% to welfare and 20% to Social Security</a:t>
            </a:r>
            <a:endParaRPr lang="en-US" sz="2400" dirty="0">
              <a:solidFill>
                <a:srgbClr val="FFFF00"/>
              </a:solidFill>
            </a:endParaRPr>
          </a:p>
          <a:p>
            <a:pPr>
              <a:buFont typeface="+mj-lt"/>
              <a:buAutoNum type="alphaUcPeriod"/>
            </a:pPr>
            <a:endParaRPr lang="en-US" sz="2400" dirty="0" smtClean="0"/>
          </a:p>
          <a:p>
            <a:pPr>
              <a:buFont typeface="+mj-lt"/>
              <a:buAutoNum type="alphaUcPeriod"/>
            </a:pPr>
            <a:r>
              <a:rPr lang="en-US" sz="2400" dirty="0" smtClean="0"/>
              <a:t>  20% to welfare and 1% to Social Security</a:t>
            </a:r>
            <a:endParaRPr lang="en-US" sz="2400" dirty="0"/>
          </a:p>
          <a:p>
            <a:pPr>
              <a:buFont typeface="+mj-lt"/>
              <a:buAutoNum type="alphaUcPeriod"/>
            </a:pPr>
            <a:endParaRPr lang="en-US" sz="2400" dirty="0" smtClean="0"/>
          </a:p>
          <a:p>
            <a:pPr>
              <a:buFont typeface="+mj-lt"/>
              <a:buAutoNum type="alphaUcPeriod"/>
            </a:pPr>
            <a:r>
              <a:rPr lang="en-US" sz="2400" dirty="0"/>
              <a:t>  </a:t>
            </a:r>
            <a:r>
              <a:rPr lang="en-US" sz="2400" dirty="0" smtClean="0"/>
              <a:t>less than 1% to both welfare and Social Security</a:t>
            </a:r>
            <a:endParaRPr lang="en-US" sz="2400" dirty="0"/>
          </a:p>
        </p:txBody>
      </p:sp>
    </p:spTree>
    <p:extLst>
      <p:ext uri="{BB962C8B-B14F-4D97-AF65-F5344CB8AC3E}">
        <p14:creationId xmlns:p14="http://schemas.microsoft.com/office/powerpoint/2010/main" val="3082659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496388"/>
            <a:ext cx="10571998" cy="1088571"/>
          </a:xfrm>
        </p:spPr>
        <p:txBody>
          <a:bodyPr/>
          <a:lstStyle/>
          <a:p>
            <a:r>
              <a:rPr lang="en-US" sz="2000" dirty="0" smtClean="0"/>
              <a:t>A Princeton study of elite US universities found that legacy applicants (usually white and wealthy) are more privileged by legacy status than applicants of color are by affirmative action policies.  The study determined that legacy status was roughly equivalent to how much of a boost to an applicant’s SAT score?</a:t>
            </a:r>
            <a:endParaRPr lang="en-US" sz="20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20 points</a:t>
            </a:r>
          </a:p>
          <a:p>
            <a:pPr>
              <a:buFont typeface="+mj-lt"/>
              <a:buAutoNum type="alphaUcPeriod"/>
            </a:pPr>
            <a:endParaRPr lang="en-US" sz="2400" dirty="0" smtClean="0"/>
          </a:p>
          <a:p>
            <a:pPr>
              <a:buFont typeface="+mj-lt"/>
              <a:buAutoNum type="alphaUcPeriod"/>
            </a:pPr>
            <a:r>
              <a:rPr lang="en-US" sz="2400" dirty="0" smtClean="0"/>
              <a:t> 90 points</a:t>
            </a:r>
            <a:endParaRPr lang="en-US" sz="2400" dirty="0"/>
          </a:p>
          <a:p>
            <a:pPr>
              <a:buFont typeface="+mj-lt"/>
              <a:buAutoNum type="alphaUcPeriod"/>
            </a:pPr>
            <a:endParaRPr lang="en-US" sz="2400" dirty="0" smtClean="0"/>
          </a:p>
          <a:p>
            <a:pPr>
              <a:buFont typeface="+mj-lt"/>
              <a:buAutoNum type="alphaUcPeriod"/>
            </a:pPr>
            <a:r>
              <a:rPr lang="en-US" sz="2400" dirty="0" smtClean="0"/>
              <a:t>  160 points</a:t>
            </a:r>
            <a:endParaRPr lang="en-US" sz="2400" dirty="0"/>
          </a:p>
          <a:p>
            <a:pPr>
              <a:buFont typeface="+mj-lt"/>
              <a:buAutoNum type="alphaUcPeriod"/>
            </a:pPr>
            <a:endParaRPr lang="en-US" sz="2400" dirty="0" smtClean="0"/>
          </a:p>
          <a:p>
            <a:pPr>
              <a:buFont typeface="+mj-lt"/>
              <a:buAutoNum type="alphaUcPeriod"/>
            </a:pPr>
            <a:r>
              <a:rPr lang="en-US" sz="2400" dirty="0"/>
              <a:t>  </a:t>
            </a:r>
            <a:r>
              <a:rPr lang="en-US" sz="2400" dirty="0" smtClean="0"/>
              <a:t>220 points</a:t>
            </a:r>
            <a:endParaRPr lang="en-US" sz="2400" dirty="0"/>
          </a:p>
        </p:txBody>
      </p:sp>
    </p:spTree>
    <p:extLst>
      <p:ext uri="{BB962C8B-B14F-4D97-AF65-F5344CB8AC3E}">
        <p14:creationId xmlns:p14="http://schemas.microsoft.com/office/powerpoint/2010/main" val="2597493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496388"/>
            <a:ext cx="10571998" cy="1088571"/>
          </a:xfrm>
        </p:spPr>
        <p:txBody>
          <a:bodyPr/>
          <a:lstStyle/>
          <a:p>
            <a:r>
              <a:rPr lang="en-US" sz="2000" dirty="0" smtClean="0"/>
              <a:t>A Princeton study of elite US universities found that legacy applicants (usually white and wealthy) are more privileged by legacy status than applicants of color are by affirmative action policies.  The study determined that legacy status was roughly equivalent to how much of a boost to an applicant’s SAT score?</a:t>
            </a:r>
            <a:endParaRPr lang="en-US" sz="2000" dirty="0"/>
          </a:p>
        </p:txBody>
      </p:sp>
      <p:sp>
        <p:nvSpPr>
          <p:cNvPr id="3" name="Content Placeholder 2"/>
          <p:cNvSpPr>
            <a:spLocks noGrp="1"/>
          </p:cNvSpPr>
          <p:nvPr>
            <p:ph idx="1"/>
          </p:nvPr>
        </p:nvSpPr>
        <p:spPr>
          <a:xfrm>
            <a:off x="818712" y="2535796"/>
            <a:ext cx="10554574" cy="3636511"/>
          </a:xfrm>
        </p:spPr>
        <p:txBody>
          <a:bodyPr>
            <a:normAutofit/>
          </a:bodyPr>
          <a:lstStyle/>
          <a:p>
            <a:pPr>
              <a:buFont typeface="+mj-lt"/>
              <a:buAutoNum type="alphaUcPeriod"/>
            </a:pPr>
            <a:r>
              <a:rPr lang="en-US" sz="2400" dirty="0" smtClean="0"/>
              <a:t> 20 points</a:t>
            </a:r>
          </a:p>
          <a:p>
            <a:pPr>
              <a:buFont typeface="+mj-lt"/>
              <a:buAutoNum type="alphaUcPeriod"/>
            </a:pPr>
            <a:endParaRPr lang="en-US" sz="2400" dirty="0" smtClean="0"/>
          </a:p>
          <a:p>
            <a:pPr>
              <a:buFont typeface="+mj-lt"/>
              <a:buAutoNum type="alphaUcPeriod"/>
            </a:pPr>
            <a:r>
              <a:rPr lang="en-US" sz="2400" dirty="0" smtClean="0"/>
              <a:t> 90 points</a:t>
            </a:r>
            <a:endParaRPr lang="en-US" sz="2400" dirty="0"/>
          </a:p>
          <a:p>
            <a:pPr>
              <a:buFont typeface="+mj-lt"/>
              <a:buAutoNum type="alphaUcPeriod"/>
            </a:pPr>
            <a:endParaRPr lang="en-US" sz="2400" dirty="0" smtClean="0"/>
          </a:p>
          <a:p>
            <a:pPr>
              <a:buFont typeface="+mj-lt"/>
              <a:buAutoNum type="alphaUcPeriod"/>
            </a:pPr>
            <a:r>
              <a:rPr lang="en-US" sz="2400" dirty="0" smtClean="0"/>
              <a:t>  </a:t>
            </a:r>
            <a:r>
              <a:rPr lang="en-US" sz="2400" dirty="0" smtClean="0">
                <a:solidFill>
                  <a:srgbClr val="FFFF00"/>
                </a:solidFill>
              </a:rPr>
              <a:t>160 points</a:t>
            </a:r>
            <a:endParaRPr lang="en-US" sz="2400" dirty="0">
              <a:solidFill>
                <a:srgbClr val="FFFF00"/>
              </a:solidFill>
            </a:endParaRPr>
          </a:p>
          <a:p>
            <a:pPr>
              <a:buFont typeface="+mj-lt"/>
              <a:buAutoNum type="alphaUcPeriod"/>
            </a:pPr>
            <a:endParaRPr lang="en-US" sz="2400" dirty="0" smtClean="0"/>
          </a:p>
          <a:p>
            <a:pPr>
              <a:buFont typeface="+mj-lt"/>
              <a:buAutoNum type="alphaUcPeriod"/>
            </a:pPr>
            <a:r>
              <a:rPr lang="en-US" sz="2400" dirty="0"/>
              <a:t>  </a:t>
            </a:r>
            <a:r>
              <a:rPr lang="en-US" sz="2400" dirty="0" smtClean="0"/>
              <a:t>220 points</a:t>
            </a:r>
            <a:endParaRPr lang="en-US" sz="2400" dirty="0"/>
          </a:p>
        </p:txBody>
      </p:sp>
    </p:spTree>
    <p:extLst>
      <p:ext uri="{BB962C8B-B14F-4D97-AF65-F5344CB8AC3E}">
        <p14:creationId xmlns:p14="http://schemas.microsoft.com/office/powerpoint/2010/main" val="28152713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76</TotalTime>
  <Words>1688</Words>
  <Application>Microsoft Office PowerPoint</Application>
  <PresentationFormat>Widescreen</PresentationFormat>
  <Paragraphs>241</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Century Gothic</vt:lpstr>
      <vt:lpstr>Wingdings 2</vt:lpstr>
      <vt:lpstr>Quotable</vt:lpstr>
      <vt:lpstr>Equity &amp; Diversity Quiz</vt:lpstr>
      <vt:lpstr>According to the National Center for Education Statistics, what is the percentage of US schools with no teachers of color on staff?</vt:lpstr>
      <vt:lpstr>According to the National Center for Education Statistics, what is the percentage of US schools with no teachers of color on staff?</vt:lpstr>
      <vt:lpstr>Compared with white women, how likely are African American women in the US to die during childbirth due to lack of access to prenatal care, according to the Agency for Healthcare Research and Quality?</vt:lpstr>
      <vt:lpstr>Compared with white women, how likely are African American women in the US to die during childbirth due to lack of access to prenatal care, according to the Agency for Healthcare Research and Quality?</vt:lpstr>
      <vt:lpstr>According to a study by American Association of Physicians for Human Rights, what percentage of physicians report witnessing a colleague giving reduced care or refusing care to lesbian, gay, or bisexual patients?</vt:lpstr>
      <vt:lpstr>According to a study by American Association of Physicians for Human Rights, what percentage of physicians report witnessing a colleague giving reduced care or refusing care to lesbian, gay, or bisexual patients?</vt:lpstr>
      <vt:lpstr>In a 2007 study, UNICEF rated the treatment of children in the 23 wealthiest countries in the world based on 40 indicators of child well-being.  Which two countries received the lowest ratings?</vt:lpstr>
      <vt:lpstr>In a 2007 study, UNICEF rated the treatment of children in the 23 wealthiest countries in the world based on 40 indicators of child well-being.  Which two countries received the lowest ratings?</vt:lpstr>
      <vt:lpstr>According to a 2006 report from the ACLU, African Americans comprise more than 37% of people arrested for drug use, 59% of those convicted for drug use and 74% of those sentenced to prison for drug use.  African Americans comprise what percentage of US drug users?</vt:lpstr>
      <vt:lpstr>According to a 2006 report from the ACLU, African Americans comprise more than 37% of people arrested for drug use, 59% of those convicted for drug use and 74% of those sentenced to prison for drug use.  African Americans comprise what percentage of US drug users?</vt:lpstr>
      <vt:lpstr>The US military budget is by far the highest of any country in the world.  How much higher is the US military budget than that of China, the world’s 2nd biggest military spender?</vt:lpstr>
      <vt:lpstr>The US military budget is by far the highest of any country in the world.  How much higher is the US military budget than that of China, the world’s 2nd biggest military spender?</vt:lpstr>
      <vt:lpstr>Compared with their US-born peers, how likely are immigrant men in the US, ages 18-39, to be in jail or prison (according to a 2008 report from the Immigration Policy Center)?</vt:lpstr>
      <vt:lpstr>Compared with their US-born peers, how likely are immigrant men in the US, ages 18-39, to be in jail or prison (according to a 2008 report from the Immigration Policy Center)?</vt:lpstr>
      <vt:lpstr>According to the US Census Bureau, the median annual income for uS white men, 25 years or older, who have earned graduate degrees, is $80,000.  What are the median annual incomes for similarly aged and educated Latina and Native American women?</vt:lpstr>
      <vt:lpstr>According to the US Census Bureau, the median annual income for uS white men, 25 years or older, who have earned graduate degrees, is $80,000.  What are the median annual incomes for similarly aged and educated Latina and Native American women?</vt:lpstr>
      <vt:lpstr>According to UNICEF, the wealth of the three richest people in the world is roughly equal to the combined Gross Domestic Product of:</vt:lpstr>
      <vt:lpstr>According to UNICEF, the wealth of the three richest people in the world is roughly equal to the combined Gross Domestic Product of:</vt:lpstr>
      <vt:lpstr>Powder cocaine (largely used by wealthy people) and crack cocaine (largely used by economically disadvantaged people) contain roughly the same mount of drug per gram.  Under federal low, how much of these substances must  an individual be convicted of possessing to be sentenced to a mandatory minimum sentence of 5 years in prison?</vt:lpstr>
      <vt:lpstr>Powder cocaine (largely used by wealthy people) and crack cocaine (largely used by economically disadvantaged people) contain roughly the same mount of drug per gram.  Under federal low, how much of these substances must  an individual be convicted of possessing to be sentenced to a mandatory minimum sentence of 5 years in prison?</vt:lpstr>
      <vt:lpstr>According to the US Census Bureau, how many US citizens are millionaires?</vt:lpstr>
      <vt:lpstr>According to the US Census Bureau, how many US citizens are millionaires?</vt:lpstr>
      <vt:lpstr>What percentage of gay, lesbian, bisexual, and transgender high school students report that their teachers never or rarely respond to homophobic remarks made by other students, according to a national study by GLSEN?</vt:lpstr>
      <vt:lpstr>What percentage of gay, lesbian, bisexual, and transgender high school students report that their teachers never or rarely respond to homophobic remarks made by other students, according to a national study by GLSEN?</vt:lpstr>
      <vt:lpstr>Based on a 2007 report from the Economic Policy Institute, the annual earnings of the average full-time US worker is roughly equal to:</vt:lpstr>
      <vt:lpstr>Based on a 2007 report from the Economic Policy Institute, the annual earnings of the average full-time US worker is roughly equal to:</vt:lpstr>
      <vt:lpstr>What portion of the US Government budget goes to welfare and Social Security?</vt:lpstr>
      <vt:lpstr>What portion of the US Government budget goes to welfare and Social Security?</vt:lpstr>
      <vt:lpstr>A Princeton study of elite US universities found that legacy applicants (usually white and wealthy) are more privileged by legacy status than applicants of color are by affirmative action policies.  The study determined that legacy status was roughly equivalent to how much of a boost to an applicant’s SAT score?</vt:lpstr>
      <vt:lpstr>A Princeton study of elite US universities found that legacy applicants (usually white and wealthy) are more privileged by legacy status than applicants of color are by affirmative action policies.  The study determined that legacy status was roughly equivalent to how much of a boost to an applicant’s SAT score?</vt:lpstr>
    </vt:vector>
  </TitlesOfParts>
  <Company>La Roche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&amp; Diversity Quiz</dc:title>
  <dc:creator>Arnold, Jane</dc:creator>
  <cp:lastModifiedBy>Arnold, Jane</cp:lastModifiedBy>
  <cp:revision>8</cp:revision>
  <dcterms:created xsi:type="dcterms:W3CDTF">2017-05-15T21:31:58Z</dcterms:created>
  <dcterms:modified xsi:type="dcterms:W3CDTF">2017-05-15T22:48:56Z</dcterms:modified>
</cp:coreProperties>
</file>